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4"/>
  </p:notesMasterIdLst>
  <p:sldIdLst>
    <p:sldId id="277" r:id="rId3"/>
    <p:sldId id="257" r:id="rId4"/>
    <p:sldId id="281" r:id="rId5"/>
    <p:sldId id="259" r:id="rId6"/>
    <p:sldId id="27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0" r:id="rId21"/>
    <p:sldId id="275" r:id="rId22"/>
    <p:sldId id="276" r:id="rId23"/>
  </p:sldIdLst>
  <p:sldSz cx="9144000" cy="5143500" type="screen16x9"/>
  <p:notesSz cx="6858000" cy="9144000"/>
  <p:embeddedFontLst>
    <p:embeddedFont>
      <p:font typeface="Anton"/>
      <p:regular r:id="rId25"/>
    </p:embeddedFont>
    <p:embeddedFont>
      <p:font typeface="Calibri" panose="020F0502020204030204" pitchFamily="34" charset="0"/>
      <p:regular r:id="rId26"/>
      <p:bold r:id="rId27"/>
      <p:italic r:id="rId28"/>
      <p:boldItalic r:id="rId29"/>
    </p:embeddedFont>
    <p:embeddedFont>
      <p:font typeface="Englebert" panose="02000506000000020004" pitchFamily="2" charset="0"/>
      <p:regular r:id="rId30"/>
    </p:embeddedFont>
    <p:embeddedFont>
      <p:font typeface="Merriweather" panose="020B0604020202020204" charset="0"/>
      <p:regular r:id="rId31"/>
      <p:bold r:id="rId32"/>
      <p:italic r:id="rId33"/>
      <p:boldItalic r:id="rId34"/>
    </p:embeddedFont>
    <p:embeddedFont>
      <p:font typeface="Roboto"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291" autoAdjust="0"/>
  </p:normalViewPr>
  <p:slideViewPr>
    <p:cSldViewPr snapToGrid="0" showGuides="1">
      <p:cViewPr varScale="1">
        <p:scale>
          <a:sx n="84" d="100"/>
          <a:sy n="84" d="100"/>
        </p:scale>
        <p:origin x="996" y="90"/>
      </p:cViewPr>
      <p:guideLst>
        <p:guide orient="horz" pos="1572"/>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time_continue=5&amp;v=sZW2ByM623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e2fb73dfb_0_4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e2fb73d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e2fb73dfb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3e2fb73d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e2fb73dfb_0_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Google Shape;186;g3e2fb73df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e2fb73dfb_0_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Google Shape;193;g3e2fb73df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e2fb73dfb_0_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Google Shape;200;g3e2fb73df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Youtube video link: </a:t>
            </a:r>
            <a:r>
              <a:rPr lang="en" sz="1200" u="sng" dirty="0">
                <a:solidFill>
                  <a:srgbClr val="1155CC"/>
                </a:solidFill>
                <a:highlight>
                  <a:srgbClr val="FFFFFF"/>
                </a:highlight>
                <a:latin typeface="Calibri"/>
                <a:ea typeface="Calibri"/>
                <a:cs typeface="Calibri"/>
                <a:sym typeface="Calibri"/>
                <a:hlinkClick r:id="rId3"/>
              </a:rPr>
              <a:t>https://www.youtube.com/watch?time_continue=5&amp;v=sZW2ByM623g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1100"/>
              <a:buFont typeface="Arial"/>
              <a:buNone/>
            </a:pPr>
            <a:endParaRPr sz="1200" dirty="0">
              <a:highlight>
                <a:srgbClr val="FFFFFF"/>
              </a:highlight>
              <a:latin typeface="Calibri"/>
              <a:ea typeface="Calibri"/>
              <a:cs typeface="Calibri"/>
              <a:sym typeface="Calibri"/>
            </a:endParaRPr>
          </a:p>
          <a:p>
            <a:pPr marL="0" marR="0" lvl="0" indent="0" rtl="0">
              <a:lnSpc>
                <a:spcPct val="115000"/>
              </a:lnSpc>
              <a:spcBef>
                <a:spcPts val="0"/>
              </a:spcBef>
              <a:spcAft>
                <a:spcPts val="0"/>
              </a:spcAft>
              <a:buClr>
                <a:srgbClr val="000000"/>
              </a:buClr>
              <a:buSzPts val="1100"/>
              <a:buFont typeface="Arial"/>
              <a:buNone/>
            </a:pPr>
            <a:endParaRPr sz="1200" dirty="0">
              <a:highlight>
                <a:srgbClr val="FFFFFF"/>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e2fb73dfb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Google Shape;105;g3e2fb73d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e2fb73dfb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Google Shape;119;g3e2fb73df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e2fb73dfb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e2fb73df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2fb73dfb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e2fb73df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e2fb73dfb_0_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Google Shape;151;g3e2fb73df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3444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487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739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3104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693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7264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8781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7079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701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4780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8" name="Google Shape;28;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1"/>
        <p:cNvGrpSpPr/>
        <p:nvPr/>
      </p:nvGrpSpPr>
      <p:grpSpPr>
        <a:xfrm>
          <a:off x="0" y="0"/>
          <a:ext cx="0" cy="0"/>
          <a:chOff x="0" y="0"/>
          <a:chExt cx="0" cy="0"/>
        </a:xfrm>
      </p:grpSpPr>
      <p:sp>
        <p:nvSpPr>
          <p:cNvPr id="32" name="Google Shape;32;p7"/>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33" name="Google Shape;33;p7"/>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4" name="Google Shape;34;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8"/>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8"/>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39" name="Google Shape;39;p8"/>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40" name="Google Shape;40;p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1" name="Google Shape;41;p8"/>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42" name="Google Shape;4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6" name="Google Shape;46;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51" name="Google Shape;51;p10"/>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Roboto"/>
                <a:ea typeface="Roboto"/>
                <a:cs typeface="Roboto"/>
                <a:sym typeface="Roboto"/>
              </a:defRPr>
            </a:lvl1pPr>
            <a:lvl2pPr lvl="1" algn="r">
              <a:spcBef>
                <a:spcPts val="0"/>
              </a:spcBef>
              <a:buNone/>
              <a:defRPr sz="1000">
                <a:solidFill>
                  <a:schemeClr val="dk2"/>
                </a:solidFill>
                <a:latin typeface="Roboto"/>
                <a:ea typeface="Roboto"/>
                <a:cs typeface="Roboto"/>
                <a:sym typeface="Roboto"/>
              </a:defRPr>
            </a:lvl2pPr>
            <a:lvl3pPr lvl="2" algn="r">
              <a:spcBef>
                <a:spcPts val="0"/>
              </a:spcBef>
              <a:buNone/>
              <a:defRPr sz="1000">
                <a:solidFill>
                  <a:schemeClr val="dk2"/>
                </a:solidFill>
                <a:latin typeface="Roboto"/>
                <a:ea typeface="Roboto"/>
                <a:cs typeface="Roboto"/>
                <a:sym typeface="Roboto"/>
              </a:defRPr>
            </a:lvl3pPr>
            <a:lvl4pPr lvl="3" algn="r">
              <a:spcBef>
                <a:spcPts val="0"/>
              </a:spcBef>
              <a:buNone/>
              <a:defRPr sz="1000">
                <a:solidFill>
                  <a:schemeClr val="dk2"/>
                </a:solidFill>
                <a:latin typeface="Roboto"/>
                <a:ea typeface="Roboto"/>
                <a:cs typeface="Roboto"/>
                <a:sym typeface="Roboto"/>
              </a:defRPr>
            </a:lvl4pPr>
            <a:lvl5pPr lvl="4" algn="r">
              <a:spcBef>
                <a:spcPts val="0"/>
              </a:spcBef>
              <a:buNone/>
              <a:defRPr sz="1000">
                <a:solidFill>
                  <a:schemeClr val="dk2"/>
                </a:solidFill>
                <a:latin typeface="Roboto"/>
                <a:ea typeface="Roboto"/>
                <a:cs typeface="Roboto"/>
                <a:sym typeface="Roboto"/>
              </a:defRPr>
            </a:lvl5pPr>
            <a:lvl6pPr lvl="5" algn="r">
              <a:spcBef>
                <a:spcPts val="0"/>
              </a:spcBef>
              <a:buNone/>
              <a:defRPr sz="1000">
                <a:solidFill>
                  <a:schemeClr val="dk2"/>
                </a:solidFill>
                <a:latin typeface="Roboto"/>
                <a:ea typeface="Roboto"/>
                <a:cs typeface="Roboto"/>
                <a:sym typeface="Roboto"/>
              </a:defRPr>
            </a:lvl6pPr>
            <a:lvl7pPr lvl="6" algn="r">
              <a:spcBef>
                <a:spcPts val="0"/>
              </a:spcBef>
              <a:buNone/>
              <a:defRPr sz="1000">
                <a:solidFill>
                  <a:schemeClr val="dk2"/>
                </a:solidFill>
                <a:latin typeface="Roboto"/>
                <a:ea typeface="Roboto"/>
                <a:cs typeface="Roboto"/>
                <a:sym typeface="Roboto"/>
              </a:defRPr>
            </a:lvl7pPr>
            <a:lvl8pPr lvl="7" algn="r">
              <a:spcBef>
                <a:spcPts val="0"/>
              </a:spcBef>
              <a:buNone/>
              <a:defRPr sz="1000">
                <a:solidFill>
                  <a:schemeClr val="dk2"/>
                </a:solidFill>
                <a:latin typeface="Roboto"/>
                <a:ea typeface="Roboto"/>
                <a:cs typeface="Roboto"/>
                <a:sym typeface="Roboto"/>
              </a:defRPr>
            </a:lvl8pPr>
            <a:lvl9pPr lvl="8" algn="r">
              <a:spcBef>
                <a:spcPts val="0"/>
              </a:spcBef>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61879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sZW2ByM623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remix3d.com/details/686e11ea5abe4fbd92af1c4b9b8fd8e9" TargetMode="External"/><Relationship Id="rId11" Type="http://schemas.openxmlformats.org/officeDocument/2006/relationships/image" Target="../media/image32.png"/><Relationship Id="rId5" Type="http://schemas.microsoft.com/office/2017/06/relationships/model3d" Target="../media/model3d2.glb"/><Relationship Id="rId10" Type="http://schemas.openxmlformats.org/officeDocument/2006/relationships/image" Target="../media/image31.png"/><Relationship Id="rId4" Type="http://schemas.openxmlformats.org/officeDocument/2006/relationships/image" Target="../media/image28.gif"/><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ng"/><Relationship Id="rId4" Type="http://schemas.openxmlformats.org/officeDocument/2006/relationships/hyperlink" Target="https://www.remix3d.com/details/G009SXQ93CT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317385-88EB-4B0A-9EA2-99B79B47C945}"/>
              </a:ext>
            </a:extLst>
          </p:cNvPr>
          <p:cNvPicPr>
            <a:picLocks noChangeAspect="1"/>
          </p:cNvPicPr>
          <p:nvPr/>
        </p:nvPicPr>
        <p:blipFill>
          <a:blip r:embed="rId2"/>
          <a:stretch>
            <a:fillRect/>
          </a:stretch>
        </p:blipFill>
        <p:spPr>
          <a:xfrm>
            <a:off x="0" y="-9067"/>
            <a:ext cx="9149167" cy="5152567"/>
          </a:xfrm>
          <a:prstGeom prst="rect">
            <a:avLst/>
          </a:prstGeom>
        </p:spPr>
      </p:pic>
      <p:sp>
        <p:nvSpPr>
          <p:cNvPr id="2" name="Google Shape;65;p13">
            <a:extLst>
              <a:ext uri="{FF2B5EF4-FFF2-40B4-BE49-F238E27FC236}">
                <a16:creationId xmlns:a16="http://schemas.microsoft.com/office/drawing/2014/main" id="{5B8AA150-B34E-43C8-934C-591CBAA92A0A}"/>
              </a:ext>
            </a:extLst>
          </p:cNvPr>
          <p:cNvSpPr txBox="1"/>
          <p:nvPr/>
        </p:nvSpPr>
        <p:spPr>
          <a:xfrm>
            <a:off x="8298425" y="4397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chemeClr val="bg2">
                    <a:lumMod val="20000"/>
                    <a:lumOff val="80000"/>
                  </a:schemeClr>
                </a:solidFill>
                <a:latin typeface="Englebert"/>
                <a:ea typeface="Englebert"/>
                <a:cs typeface="Englebert"/>
                <a:sym typeface="Englebert"/>
              </a:rPr>
              <a:t>S1</a:t>
            </a:r>
            <a:endParaRPr b="0" i="0" u="none" strike="noStrike" cap="none" dirty="0">
              <a:solidFill>
                <a:schemeClr val="bg2">
                  <a:lumMod val="20000"/>
                  <a:lumOff val="80000"/>
                </a:schemeClr>
              </a:solidFill>
              <a:latin typeface="Englebert"/>
              <a:ea typeface="Englebert"/>
              <a:cs typeface="Englebert"/>
              <a:sym typeface="Englebert"/>
            </a:endParaRPr>
          </a:p>
        </p:txBody>
      </p:sp>
      <p:sp>
        <p:nvSpPr>
          <p:cNvPr id="4" name="Rectangle 3">
            <a:extLst>
              <a:ext uri="{FF2B5EF4-FFF2-40B4-BE49-F238E27FC236}">
                <a16:creationId xmlns:a16="http://schemas.microsoft.com/office/drawing/2014/main" id="{F070E66E-7B6A-4B4E-8194-D44EE0C8C54E}"/>
              </a:ext>
            </a:extLst>
          </p:cNvPr>
          <p:cNvSpPr/>
          <p:nvPr/>
        </p:nvSpPr>
        <p:spPr>
          <a:xfrm>
            <a:off x="6985590" y="4707859"/>
            <a:ext cx="3444950" cy="400110"/>
          </a:xfrm>
          <a:prstGeom prst="rect">
            <a:avLst/>
          </a:prstGeom>
        </p:spPr>
        <p:txBody>
          <a:bodyPr wrap="square">
            <a:spAutoFit/>
          </a:bodyPr>
          <a:lstStyle/>
          <a:p>
            <a:r>
              <a:rPr lang="en-US" sz="1000" dirty="0">
                <a:solidFill>
                  <a:schemeClr val="bg1"/>
                </a:solidFill>
                <a:latin typeface="Calibri" panose="020F0502020204030204" pitchFamily="34" charset="0"/>
                <a:ea typeface="Calibri" panose="020F0502020204030204" pitchFamily="34" charset="0"/>
                <a:cs typeface="Calibri" panose="020F0502020204030204" pitchFamily="34" charset="0"/>
              </a:rPr>
              <a:t>© Copyright 2018, Los Angeles County. </a:t>
            </a:r>
          </a:p>
          <a:p>
            <a:r>
              <a:rPr lang="en-US" sz="1000" dirty="0">
                <a:solidFill>
                  <a:schemeClr val="bg1"/>
                </a:solidFill>
                <a:latin typeface="Calibri" panose="020F0502020204030204" pitchFamily="34" charset="0"/>
                <a:ea typeface="Calibri" panose="020F0502020204030204" pitchFamily="34" charset="0"/>
                <a:cs typeface="Calibri" panose="020F0502020204030204" pitchFamily="34" charset="0"/>
              </a:rPr>
              <a:t>All Rights Reserved.</a:t>
            </a:r>
          </a:p>
        </p:txBody>
      </p:sp>
      <p:pic>
        <p:nvPicPr>
          <p:cNvPr id="6" name="Picture 5">
            <a:extLst>
              <a:ext uri="{FF2B5EF4-FFF2-40B4-BE49-F238E27FC236}">
                <a16:creationId xmlns:a16="http://schemas.microsoft.com/office/drawing/2014/main" id="{6E4CA01C-286F-4398-A758-4E4C8A5A11E0}"/>
              </a:ext>
            </a:extLst>
          </p:cNvPr>
          <p:cNvPicPr>
            <a:picLocks noChangeAspect="1"/>
          </p:cNvPicPr>
          <p:nvPr/>
        </p:nvPicPr>
        <p:blipFill>
          <a:blip r:embed="rId3"/>
          <a:stretch>
            <a:fillRect/>
          </a:stretch>
        </p:blipFill>
        <p:spPr>
          <a:xfrm>
            <a:off x="7388753" y="3427953"/>
            <a:ext cx="1350818" cy="1275772"/>
          </a:xfrm>
          <a:prstGeom prst="rect">
            <a:avLst/>
          </a:prstGeom>
        </p:spPr>
      </p:pic>
    </p:spTree>
    <p:extLst>
      <p:ext uri="{BB962C8B-B14F-4D97-AF65-F5344CB8AC3E}">
        <p14:creationId xmlns:p14="http://schemas.microsoft.com/office/powerpoint/2010/main" val="2546310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7FF"/>
        </a:solidFill>
        <a:effectLst/>
      </p:bgPr>
    </p:bg>
    <p:spTree>
      <p:nvGrpSpPr>
        <p:cNvPr id="1" name="Shape 152"/>
        <p:cNvGrpSpPr/>
        <p:nvPr/>
      </p:nvGrpSpPr>
      <p:grpSpPr>
        <a:xfrm>
          <a:off x="0" y="0"/>
          <a:ext cx="0" cy="0"/>
          <a:chOff x="0" y="0"/>
          <a:chExt cx="0" cy="0"/>
        </a:xfrm>
      </p:grpSpPr>
      <p:sp>
        <p:nvSpPr>
          <p:cNvPr id="153" name="Google Shape;153;p22"/>
          <p:cNvSpPr txBox="1"/>
          <p:nvPr/>
        </p:nvSpPr>
        <p:spPr>
          <a:xfrm>
            <a:off x="827575" y="551725"/>
            <a:ext cx="7599600" cy="397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RAINWATER IN A WATERSHED MODEL</a:t>
            </a:r>
            <a:endParaRPr sz="4000" b="1" dirty="0">
              <a:latin typeface="Englebert"/>
              <a:ea typeface="Englebert"/>
              <a:cs typeface="Englebert"/>
              <a:sym typeface="Englebert"/>
            </a:endParaRPr>
          </a:p>
          <a:p>
            <a:pPr marL="0" lvl="0" indent="0" rtl="0">
              <a:spcBef>
                <a:spcPts val="0"/>
              </a:spcBef>
              <a:spcAft>
                <a:spcPts val="0"/>
              </a:spcAft>
              <a:buNone/>
            </a:pPr>
            <a:endParaRPr sz="4000" b="1" dirty="0">
              <a:latin typeface="Englebert"/>
              <a:ea typeface="Englebert"/>
              <a:cs typeface="Englebert"/>
              <a:sym typeface="Englebert"/>
            </a:endParaRPr>
          </a:p>
          <a:p>
            <a:pPr marL="457200" marR="0" lvl="0" indent="-419100" algn="l" rtl="0">
              <a:lnSpc>
                <a:spcPct val="100000"/>
              </a:lnSpc>
              <a:spcBef>
                <a:spcPts val="0"/>
              </a:spcBef>
              <a:spcAft>
                <a:spcPts val="0"/>
              </a:spcAft>
              <a:buClr>
                <a:srgbClr val="000000"/>
              </a:buClr>
              <a:buSzPts val="3000"/>
              <a:buFont typeface="Englebert"/>
              <a:buChar char="-"/>
            </a:pPr>
            <a:r>
              <a:rPr lang="en" sz="3000" b="1" dirty="0">
                <a:latin typeface="Englebert"/>
                <a:ea typeface="Englebert"/>
                <a:cs typeface="Englebert"/>
                <a:sym typeface="Englebert"/>
              </a:rPr>
              <a:t>Add arrows in your watershed model that show the direction the rain water flowed through the watershed.</a:t>
            </a:r>
            <a:endParaRPr sz="3000" b="1" dirty="0">
              <a:latin typeface="Englebert"/>
              <a:ea typeface="Englebert"/>
              <a:cs typeface="Englebert"/>
              <a:sym typeface="Englebert"/>
            </a:endParaRPr>
          </a:p>
          <a:p>
            <a:pPr marL="45720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sp>
        <p:nvSpPr>
          <p:cNvPr id="154" name="Google Shape;154;p22"/>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10</a:t>
            </a:r>
            <a:endParaRPr b="0" i="0" u="none" strike="noStrike" cap="none" dirty="0">
              <a:solidFill>
                <a:srgbClr val="666666"/>
              </a:solidFill>
              <a:latin typeface="Englebert"/>
              <a:ea typeface="Englebert"/>
              <a:cs typeface="Englebert"/>
              <a:sym typeface="Englebert"/>
            </a:endParaRPr>
          </a:p>
        </p:txBody>
      </p:sp>
      <p:sp>
        <p:nvSpPr>
          <p:cNvPr id="2" name="Arrow: Down 1">
            <a:extLst>
              <a:ext uri="{FF2B5EF4-FFF2-40B4-BE49-F238E27FC236}">
                <a16:creationId xmlns:a16="http://schemas.microsoft.com/office/drawing/2014/main" id="{3908A2FF-2687-4C0B-8F9F-D71CF08BBCFE}"/>
              </a:ext>
            </a:extLst>
          </p:cNvPr>
          <p:cNvSpPr/>
          <p:nvPr/>
        </p:nvSpPr>
        <p:spPr>
          <a:xfrm>
            <a:off x="6023610" y="2914650"/>
            <a:ext cx="845820" cy="188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4123FE29-4E1C-425E-869C-59FEE717CA33}"/>
              </a:ext>
            </a:extLst>
          </p:cNvPr>
          <p:cNvSpPr/>
          <p:nvPr/>
        </p:nvSpPr>
        <p:spPr>
          <a:xfrm rot="20451071">
            <a:off x="7518161" y="2820731"/>
            <a:ext cx="845820" cy="188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77BD659-8034-499F-A5AB-B2F4B7287404}"/>
              </a:ext>
            </a:extLst>
          </p:cNvPr>
          <p:cNvSpPr/>
          <p:nvPr/>
        </p:nvSpPr>
        <p:spPr>
          <a:xfrm rot="1372444">
            <a:off x="4663100" y="2824415"/>
            <a:ext cx="845820" cy="188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7FF"/>
        </a:solidFill>
        <a:effectLst/>
      </p:bgPr>
    </p:bg>
    <p:spTree>
      <p:nvGrpSpPr>
        <p:cNvPr id="1" name="Shape 161"/>
        <p:cNvGrpSpPr/>
        <p:nvPr/>
      </p:nvGrpSpPr>
      <p:grpSpPr>
        <a:xfrm>
          <a:off x="0" y="0"/>
          <a:ext cx="0" cy="0"/>
          <a:chOff x="0" y="0"/>
          <a:chExt cx="0" cy="0"/>
        </a:xfrm>
      </p:grpSpPr>
      <p:sp>
        <p:nvSpPr>
          <p:cNvPr id="162" name="Google Shape;162;p23"/>
          <p:cNvSpPr txBox="1"/>
          <p:nvPr/>
        </p:nvSpPr>
        <p:spPr>
          <a:xfrm>
            <a:off x="825690" y="548295"/>
            <a:ext cx="7715400" cy="44626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RAINWATER IN A WATERSHED MODEL</a:t>
            </a:r>
            <a:endParaRPr sz="3000" b="1" dirty="0">
              <a:latin typeface="Englebert"/>
              <a:ea typeface="Englebert"/>
              <a:cs typeface="Englebert"/>
              <a:sym typeface="Englebert"/>
            </a:endParaRPr>
          </a:p>
          <a:p>
            <a:pPr marL="0" marR="0" lvl="0" indent="0" algn="l" rtl="0">
              <a:lnSpc>
                <a:spcPct val="100000"/>
              </a:lnSpc>
              <a:spcBef>
                <a:spcPts val="0"/>
              </a:spcBef>
              <a:spcAft>
                <a:spcPts val="0"/>
              </a:spcAft>
              <a:buNone/>
            </a:pPr>
            <a:r>
              <a:rPr lang="en" sz="3000" b="1" dirty="0">
                <a:latin typeface="Englebert"/>
                <a:ea typeface="Englebert"/>
                <a:cs typeface="Englebert"/>
                <a:sym typeface="Englebert"/>
              </a:rPr>
              <a:t>Answer the following questions under your model:</a:t>
            </a:r>
            <a:endParaRPr sz="3000" b="1" dirty="0">
              <a:latin typeface="Englebert"/>
              <a:ea typeface="Englebert"/>
              <a:cs typeface="Englebert"/>
              <a:sym typeface="Englebert"/>
            </a:endParaRPr>
          </a:p>
          <a:p>
            <a:pPr marL="0" marR="0" lvl="0" indent="0" algn="l" rtl="0">
              <a:lnSpc>
                <a:spcPct val="100000"/>
              </a:lnSpc>
              <a:spcBef>
                <a:spcPts val="0"/>
              </a:spcBef>
              <a:spcAft>
                <a:spcPts val="0"/>
              </a:spcAft>
              <a:buNone/>
            </a:pPr>
            <a:endParaRPr sz="3000" b="1" dirty="0">
              <a:latin typeface="Englebert"/>
              <a:ea typeface="Englebert"/>
              <a:cs typeface="Englebert"/>
              <a:sym typeface="Englebert"/>
            </a:endParaRPr>
          </a:p>
          <a:p>
            <a:pPr marL="914400" marR="0" lvl="0" indent="-419100" algn="l" rtl="0">
              <a:lnSpc>
                <a:spcPct val="100000"/>
              </a:lnSpc>
              <a:spcBef>
                <a:spcPts val="0"/>
              </a:spcBef>
              <a:spcAft>
                <a:spcPts val="0"/>
              </a:spcAft>
              <a:buSzPts val="3000"/>
              <a:buFont typeface="Englebert"/>
              <a:buAutoNum type="arabicParenR"/>
            </a:pPr>
            <a:r>
              <a:rPr lang="en-US" sz="3000" b="1" dirty="0">
                <a:latin typeface="Englebert"/>
                <a:ea typeface="Englebert"/>
                <a:cs typeface="Englebert"/>
                <a:sym typeface="Englebert"/>
              </a:rPr>
              <a:t>Where does our water come from?</a:t>
            </a:r>
          </a:p>
          <a:p>
            <a:pPr marL="914400" marR="0" lvl="0" indent="-419100" algn="l" rtl="0">
              <a:lnSpc>
                <a:spcPct val="100000"/>
              </a:lnSpc>
              <a:spcBef>
                <a:spcPts val="0"/>
              </a:spcBef>
              <a:spcAft>
                <a:spcPts val="0"/>
              </a:spcAft>
              <a:buSzPts val="3000"/>
              <a:buFont typeface="Englebert"/>
              <a:buAutoNum type="arabicParenR"/>
            </a:pPr>
            <a:r>
              <a:rPr lang="en-US" sz="3000" b="1" dirty="0">
                <a:latin typeface="Englebert"/>
                <a:ea typeface="Englebert"/>
                <a:cs typeface="Englebert"/>
                <a:sym typeface="Englebert"/>
              </a:rPr>
              <a:t>What is a watershed?</a:t>
            </a:r>
          </a:p>
          <a:p>
            <a:pPr marL="914400" marR="0" lvl="0" indent="-419100" algn="l" rtl="0">
              <a:lnSpc>
                <a:spcPct val="100000"/>
              </a:lnSpc>
              <a:spcBef>
                <a:spcPts val="0"/>
              </a:spcBef>
              <a:spcAft>
                <a:spcPts val="0"/>
              </a:spcAft>
              <a:buSzPts val="3000"/>
              <a:buFont typeface="Englebert"/>
              <a:buAutoNum type="arabicParenR"/>
            </a:pPr>
            <a:r>
              <a:rPr lang="en-US" sz="3000" b="1" dirty="0">
                <a:latin typeface="Englebert"/>
                <a:ea typeface="Englebert"/>
                <a:cs typeface="Englebert"/>
                <a:sym typeface="Englebert"/>
              </a:rPr>
              <a:t>When it rains, where does the rainwater go?</a:t>
            </a:r>
            <a:endParaRPr sz="3000" b="1" dirty="0">
              <a:latin typeface="Englebert"/>
              <a:ea typeface="Englebert"/>
              <a:cs typeface="Englebert"/>
              <a:sym typeface="Englebert"/>
            </a:endParaRPr>
          </a:p>
        </p:txBody>
      </p:sp>
      <p:sp>
        <p:nvSpPr>
          <p:cNvPr id="163" name="Google Shape;163;p23"/>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dirty="0">
                <a:solidFill>
                  <a:srgbClr val="666666"/>
                </a:solidFill>
                <a:latin typeface="Englebert"/>
                <a:ea typeface="Englebert"/>
                <a:cs typeface="Englebert"/>
                <a:sym typeface="Englebert"/>
              </a:rPr>
              <a:t>S</a:t>
            </a:r>
            <a:r>
              <a:rPr lang="en" sz="1800" dirty="0">
                <a:solidFill>
                  <a:srgbClr val="666666"/>
                </a:solidFill>
                <a:latin typeface="Englebert"/>
                <a:ea typeface="Englebert"/>
                <a:cs typeface="Englebert"/>
                <a:sym typeface="Englebert"/>
              </a:rPr>
              <a:t>11</a:t>
            </a:r>
            <a:endParaRPr sz="1800" b="0" i="0" u="none" strike="noStrike" cap="none" dirty="0">
              <a:solidFill>
                <a:srgbClr val="666666"/>
              </a:solidFill>
              <a:latin typeface="Englebert"/>
              <a:ea typeface="Englebert"/>
              <a:cs typeface="Englebert"/>
              <a:sym typeface="Englebert"/>
            </a:endParaRPr>
          </a:p>
        </p:txBody>
      </p:sp>
      <p:pic>
        <p:nvPicPr>
          <p:cNvPr id="4" name="Picture 3">
            <a:extLst>
              <a:ext uri="{FF2B5EF4-FFF2-40B4-BE49-F238E27FC236}">
                <a16:creationId xmlns:a16="http://schemas.microsoft.com/office/drawing/2014/main" id="{36F8CF2F-2676-449A-A248-6513EDA6326F}"/>
              </a:ext>
            </a:extLst>
          </p:cNvPr>
          <p:cNvPicPr>
            <a:picLocks noChangeAspect="1"/>
          </p:cNvPicPr>
          <p:nvPr/>
        </p:nvPicPr>
        <p:blipFill>
          <a:blip r:embed="rId3"/>
          <a:stretch>
            <a:fillRect/>
          </a:stretch>
        </p:blipFill>
        <p:spPr>
          <a:xfrm>
            <a:off x="4189126" y="3540821"/>
            <a:ext cx="765748" cy="1259779"/>
          </a:xfrm>
          <a:prstGeom prst="rect">
            <a:avLst/>
          </a:prstGeom>
        </p:spPr>
      </p:pic>
      <p:pic>
        <p:nvPicPr>
          <p:cNvPr id="8" name="Picture 7">
            <a:extLst>
              <a:ext uri="{FF2B5EF4-FFF2-40B4-BE49-F238E27FC236}">
                <a16:creationId xmlns:a16="http://schemas.microsoft.com/office/drawing/2014/main" id="{315C3A61-42A5-4B91-BE1C-AA27308BBD50}"/>
              </a:ext>
            </a:extLst>
          </p:cNvPr>
          <p:cNvPicPr>
            <a:picLocks noChangeAspect="1"/>
          </p:cNvPicPr>
          <p:nvPr/>
        </p:nvPicPr>
        <p:blipFill>
          <a:blip r:embed="rId3"/>
          <a:stretch>
            <a:fillRect/>
          </a:stretch>
        </p:blipFill>
        <p:spPr>
          <a:xfrm>
            <a:off x="3255676" y="3540820"/>
            <a:ext cx="765748" cy="1259779"/>
          </a:xfrm>
          <a:prstGeom prst="rect">
            <a:avLst/>
          </a:prstGeom>
        </p:spPr>
      </p:pic>
      <p:pic>
        <p:nvPicPr>
          <p:cNvPr id="9" name="Picture 8">
            <a:extLst>
              <a:ext uri="{FF2B5EF4-FFF2-40B4-BE49-F238E27FC236}">
                <a16:creationId xmlns:a16="http://schemas.microsoft.com/office/drawing/2014/main" id="{AC9CB953-A9A9-458A-B855-F7DE98AB2C49}"/>
              </a:ext>
            </a:extLst>
          </p:cNvPr>
          <p:cNvPicPr>
            <a:picLocks noChangeAspect="1"/>
          </p:cNvPicPr>
          <p:nvPr/>
        </p:nvPicPr>
        <p:blipFill>
          <a:blip r:embed="rId3"/>
          <a:stretch>
            <a:fillRect/>
          </a:stretch>
        </p:blipFill>
        <p:spPr>
          <a:xfrm>
            <a:off x="5122576" y="3540820"/>
            <a:ext cx="765748" cy="12597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7FF"/>
        </a:solidFill>
        <a:effectLst/>
      </p:bgPr>
    </p:bg>
    <p:spTree>
      <p:nvGrpSpPr>
        <p:cNvPr id="1" name="Shape 168"/>
        <p:cNvGrpSpPr/>
        <p:nvPr/>
      </p:nvGrpSpPr>
      <p:grpSpPr>
        <a:xfrm>
          <a:off x="0" y="0"/>
          <a:ext cx="0" cy="0"/>
          <a:chOff x="0" y="0"/>
          <a:chExt cx="0" cy="0"/>
        </a:xfrm>
      </p:grpSpPr>
      <p:sp>
        <p:nvSpPr>
          <p:cNvPr id="169" name="Google Shape;169;p24"/>
          <p:cNvSpPr txBox="1"/>
          <p:nvPr/>
        </p:nvSpPr>
        <p:spPr>
          <a:xfrm>
            <a:off x="207400" y="551725"/>
            <a:ext cx="8669400" cy="399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  RAINWATER IN CITY STREETS</a:t>
            </a:r>
            <a:endParaRPr sz="4000" b="1" dirty="0">
              <a:latin typeface="Engleber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t>
            </a:r>
            <a:endParaRPr lang="en-US" sz="3000" b="1" dirty="0">
              <a:latin typeface="Englebert"/>
              <a:ea typeface="Englebert"/>
              <a:cs typeface="Englebert"/>
              <a:sym typeface="Englebert"/>
            </a:endParaRPr>
          </a:p>
          <a:p>
            <a:pPr marL="6400800"/>
            <a:endParaRPr lang="en-US" sz="3000" b="1" dirty="0">
              <a:latin typeface="Englebert"/>
              <a:ea typeface="Englebert"/>
              <a:cs typeface="Englebert"/>
              <a:sym typeface="Englebert"/>
            </a:endParaRPr>
          </a:p>
          <a:p>
            <a:pPr marL="6400800" marR="0" lvl="0" indent="0" algn="l" rtl="0">
              <a:lnSpc>
                <a:spcPct val="100000"/>
              </a:lnSpc>
              <a:spcBef>
                <a:spcPts val="0"/>
              </a:spcBef>
              <a:spcAft>
                <a:spcPts val="0"/>
              </a:spcAft>
              <a:buNone/>
            </a:pPr>
            <a:endParaRPr sz="3000" b="1" dirty="0">
              <a:latin typeface="Englebert"/>
              <a:ea typeface="Englebert"/>
              <a:cs typeface="Englebert"/>
              <a:sym typeface="Englebert"/>
            </a:endParaRPr>
          </a:p>
          <a:p>
            <a:pPr marL="365760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sp>
        <p:nvSpPr>
          <p:cNvPr id="170" name="Google Shape;170;p24"/>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12</a:t>
            </a:r>
            <a:endParaRPr b="0" i="0" u="none" strike="noStrike" cap="none" dirty="0">
              <a:solidFill>
                <a:srgbClr val="666666"/>
              </a:solidFill>
              <a:latin typeface="Englebert"/>
              <a:ea typeface="Englebert"/>
              <a:cs typeface="Englebert"/>
              <a:sym typeface="Englebert"/>
            </a:endParaRPr>
          </a:p>
        </p:txBody>
      </p:sp>
      <p:pic>
        <p:nvPicPr>
          <p:cNvPr id="1028" name="Picture 4" descr="http://www.duncanville.com/wp-content/uploads/2016/04/street-stormwater-drain-480x360.jpg">
            <a:extLst>
              <a:ext uri="{FF2B5EF4-FFF2-40B4-BE49-F238E27FC236}">
                <a16:creationId xmlns:a16="http://schemas.microsoft.com/office/drawing/2014/main" id="{7AC334F6-40DB-4CAE-9225-D1621FC12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96" y="1162775"/>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FB3985-F6F6-444E-B559-CB66D255372C}"/>
              </a:ext>
            </a:extLst>
          </p:cNvPr>
          <p:cNvSpPr txBox="1"/>
          <p:nvPr/>
        </p:nvSpPr>
        <p:spPr>
          <a:xfrm>
            <a:off x="5263447" y="1796904"/>
            <a:ext cx="3442901" cy="1938992"/>
          </a:xfrm>
          <a:prstGeom prst="rect">
            <a:avLst/>
          </a:prstGeom>
          <a:noFill/>
        </p:spPr>
        <p:txBody>
          <a:bodyPr wrap="square" rtlCol="0">
            <a:spAutoFit/>
          </a:bodyPr>
          <a:lstStyle/>
          <a:p>
            <a:r>
              <a:rPr lang="en-US" sz="3000" b="1" dirty="0">
                <a:latin typeface="Englebert" panose="02000506000000020004" pitchFamily="2" charset="0"/>
              </a:rPr>
              <a:t>When it rains in the streets around your house, where does the water go?</a:t>
            </a:r>
          </a:p>
        </p:txBody>
      </p:sp>
      <p:sp>
        <p:nvSpPr>
          <p:cNvPr id="3" name="TextBox 2">
            <a:extLst>
              <a:ext uri="{FF2B5EF4-FFF2-40B4-BE49-F238E27FC236}">
                <a16:creationId xmlns:a16="http://schemas.microsoft.com/office/drawing/2014/main" id="{3F7E5C17-C2DA-45E6-8FB1-B196109B3CE0}"/>
              </a:ext>
            </a:extLst>
          </p:cNvPr>
          <p:cNvSpPr txBox="1"/>
          <p:nvPr/>
        </p:nvSpPr>
        <p:spPr>
          <a:xfrm>
            <a:off x="520996" y="4591775"/>
            <a:ext cx="4572000" cy="184666"/>
          </a:xfrm>
          <a:prstGeom prst="rect">
            <a:avLst/>
          </a:prstGeom>
          <a:noFill/>
        </p:spPr>
        <p:txBody>
          <a:bodyPr wrap="square" rtlCol="0">
            <a:spAutoFit/>
          </a:bodyPr>
          <a:lstStyle/>
          <a:p>
            <a:r>
              <a:rPr lang="en-US" sz="600" dirty="0"/>
              <a:t>http://www.duncanville.com/departments/public-works/divisions/stormwater/street-stormwater-drain/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5"/>
        <p:cNvGrpSpPr/>
        <p:nvPr/>
      </p:nvGrpSpPr>
      <p:grpSpPr>
        <a:xfrm>
          <a:off x="0" y="0"/>
          <a:ext cx="0" cy="0"/>
          <a:chOff x="0" y="0"/>
          <a:chExt cx="0" cy="0"/>
        </a:xfrm>
      </p:grpSpPr>
      <p:pic>
        <p:nvPicPr>
          <p:cNvPr id="176" name="Google Shape;176;p25"/>
          <p:cNvPicPr preferRelativeResize="0"/>
          <p:nvPr/>
        </p:nvPicPr>
        <p:blipFill rotWithShape="1">
          <a:blip r:embed="rId3">
            <a:alphaModFix/>
          </a:blip>
          <a:srcRect/>
          <a:stretch/>
        </p:blipFill>
        <p:spPr>
          <a:xfrm>
            <a:off x="929325" y="319600"/>
            <a:ext cx="2893200" cy="2181579"/>
          </a:xfrm>
          <a:prstGeom prst="rect">
            <a:avLst/>
          </a:prstGeom>
          <a:noFill/>
          <a:ln>
            <a:noFill/>
          </a:ln>
        </p:spPr>
      </p:pic>
      <p:pic>
        <p:nvPicPr>
          <p:cNvPr id="177" name="Google Shape;177;p25"/>
          <p:cNvPicPr preferRelativeResize="0"/>
          <p:nvPr/>
        </p:nvPicPr>
        <p:blipFill rotWithShape="1">
          <a:blip r:embed="rId4">
            <a:alphaModFix/>
          </a:blip>
          <a:srcRect/>
          <a:stretch/>
        </p:blipFill>
        <p:spPr>
          <a:xfrm>
            <a:off x="871300" y="2754973"/>
            <a:ext cx="3009249" cy="2006150"/>
          </a:xfrm>
          <a:prstGeom prst="rect">
            <a:avLst/>
          </a:prstGeom>
          <a:noFill/>
          <a:ln>
            <a:noFill/>
          </a:ln>
        </p:spPr>
      </p:pic>
      <p:sp>
        <p:nvSpPr>
          <p:cNvPr id="178" name="Google Shape;178;p25"/>
          <p:cNvSpPr txBox="1"/>
          <p:nvPr/>
        </p:nvSpPr>
        <p:spPr>
          <a:xfrm>
            <a:off x="929325" y="4692225"/>
            <a:ext cx="29859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http://tbrnews.com/news/hermosa_beach/hermosa-beach-calls-on-community-to-help-stencil-storm-drains/article_263b58c6-ef90-11e4-b87c-53412c3a2f3c.html</a:t>
            </a:r>
            <a:endParaRPr sz="600" b="0" i="0" u="none" strike="noStrike" cap="none">
              <a:solidFill>
                <a:srgbClr val="000000"/>
              </a:solidFill>
              <a:latin typeface="Arial"/>
              <a:ea typeface="Arial"/>
              <a:cs typeface="Arial"/>
              <a:sym typeface="Arial"/>
            </a:endParaRPr>
          </a:p>
        </p:txBody>
      </p:sp>
      <p:sp>
        <p:nvSpPr>
          <p:cNvPr id="179" name="Google Shape;179;p25"/>
          <p:cNvSpPr txBox="1"/>
          <p:nvPr/>
        </p:nvSpPr>
        <p:spPr>
          <a:xfrm>
            <a:off x="1022025" y="2430700"/>
            <a:ext cx="28005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http://www.watereducation.org/aquafornia-news/innovative-ideas-southern-california-practical-projects-and-techniques-show-how</a:t>
            </a:r>
            <a:endParaRPr sz="600" b="0" i="0" u="none" strike="noStrike" cap="none">
              <a:solidFill>
                <a:srgbClr val="000000"/>
              </a:solidFill>
              <a:latin typeface="Arial"/>
              <a:ea typeface="Arial"/>
              <a:cs typeface="Arial"/>
              <a:sym typeface="Arial"/>
            </a:endParaRPr>
          </a:p>
        </p:txBody>
      </p:sp>
      <p:sp>
        <p:nvSpPr>
          <p:cNvPr id="180" name="Google Shape;180;p25"/>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13</a:t>
            </a:r>
            <a:endParaRPr b="0" i="0" u="none" strike="noStrike" cap="none" dirty="0">
              <a:solidFill>
                <a:srgbClr val="666666"/>
              </a:solidFill>
              <a:latin typeface="Englebert"/>
              <a:ea typeface="Englebert"/>
              <a:cs typeface="Englebert"/>
              <a:sym typeface="Englebert"/>
            </a:endParaRPr>
          </a:p>
        </p:txBody>
      </p:sp>
      <p:pic>
        <p:nvPicPr>
          <p:cNvPr id="181" name="Google Shape;181;p25" descr="drain.jpg"/>
          <p:cNvPicPr preferRelativeResize="0"/>
          <p:nvPr/>
        </p:nvPicPr>
        <p:blipFill rotWithShape="1">
          <a:blip r:embed="rId5">
            <a:alphaModFix/>
          </a:blip>
          <a:srcRect/>
          <a:stretch/>
        </p:blipFill>
        <p:spPr>
          <a:xfrm>
            <a:off x="5332700" y="2641500"/>
            <a:ext cx="2729874" cy="2050724"/>
          </a:xfrm>
          <a:prstGeom prst="rect">
            <a:avLst/>
          </a:prstGeom>
          <a:noFill/>
          <a:ln>
            <a:noFill/>
          </a:ln>
        </p:spPr>
      </p:pic>
      <p:sp>
        <p:nvSpPr>
          <p:cNvPr id="182" name="Google Shape;182;p25"/>
          <p:cNvSpPr txBox="1"/>
          <p:nvPr/>
        </p:nvSpPr>
        <p:spPr>
          <a:xfrm>
            <a:off x="5332700" y="4633550"/>
            <a:ext cx="2985900" cy="1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http://www.kabbara.net/?page_id=468</a:t>
            </a:r>
            <a:endParaRPr sz="600" b="0" i="0" u="none" strike="noStrike" cap="none">
              <a:solidFill>
                <a:srgbClr val="000000"/>
              </a:solidFill>
              <a:latin typeface="Arial"/>
              <a:ea typeface="Arial"/>
              <a:cs typeface="Arial"/>
              <a:sym typeface="Arial"/>
            </a:endParaRPr>
          </a:p>
        </p:txBody>
      </p:sp>
      <p:sp>
        <p:nvSpPr>
          <p:cNvPr id="183" name="Google Shape;183;p25"/>
          <p:cNvSpPr txBox="1"/>
          <p:nvPr/>
        </p:nvSpPr>
        <p:spPr>
          <a:xfrm>
            <a:off x="4114800" y="495825"/>
            <a:ext cx="4183500" cy="1565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cap="all" dirty="0">
                <a:latin typeface="Englebert"/>
                <a:ea typeface="Englebert"/>
                <a:cs typeface="Englebert"/>
                <a:sym typeface="Englebert"/>
              </a:rPr>
              <a:t>Storm Drain Inlets</a:t>
            </a:r>
            <a:endParaRPr sz="3600" b="1" cap="all" dirty="0">
              <a:latin typeface="Englebert"/>
              <a:ea typeface="Englebert"/>
              <a:cs typeface="Englebert"/>
              <a:sym typeface="Englebert"/>
            </a:endParaRPr>
          </a:p>
          <a:p>
            <a:pPr marL="0" lvl="0" indent="0" algn="ctr">
              <a:spcBef>
                <a:spcPts val="0"/>
              </a:spcBef>
              <a:spcAft>
                <a:spcPts val="0"/>
              </a:spcAft>
              <a:buNone/>
            </a:pPr>
            <a:r>
              <a:rPr lang="en" sz="3600" b="1" cap="all" dirty="0">
                <a:latin typeface="Englebert"/>
                <a:ea typeface="Englebert"/>
                <a:cs typeface="Englebert"/>
                <a:sym typeface="Englebert"/>
              </a:rPr>
              <a:t> (also called</a:t>
            </a:r>
            <a:endParaRPr sz="3600" b="1" cap="all" dirty="0">
              <a:latin typeface="Englebert"/>
              <a:ea typeface="Englebert"/>
              <a:cs typeface="Englebert"/>
              <a:sym typeface="Englebert"/>
            </a:endParaRPr>
          </a:p>
          <a:p>
            <a:pPr marL="0" lvl="0" indent="0" algn="ctr">
              <a:spcBef>
                <a:spcPts val="0"/>
              </a:spcBef>
              <a:spcAft>
                <a:spcPts val="0"/>
              </a:spcAft>
              <a:buNone/>
            </a:pPr>
            <a:r>
              <a:rPr lang="en" sz="3600" b="1" cap="all" dirty="0">
                <a:latin typeface="Englebert"/>
                <a:ea typeface="Englebert"/>
                <a:cs typeface="Englebert"/>
                <a:sym typeface="Englebert"/>
              </a:rPr>
              <a:t>Catch Basins)</a:t>
            </a:r>
            <a:endParaRPr sz="3600" b="1" cap="all" dirty="0">
              <a:latin typeface="Englebert"/>
              <a:ea typeface="Englebert"/>
              <a:cs typeface="Englebert"/>
              <a:sym typeface="Engleber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7FF"/>
        </a:solidFill>
        <a:effectLst/>
      </p:bgPr>
    </p:bg>
    <p:spTree>
      <p:nvGrpSpPr>
        <p:cNvPr id="1" name="Shape 187"/>
        <p:cNvGrpSpPr/>
        <p:nvPr/>
      </p:nvGrpSpPr>
      <p:grpSpPr>
        <a:xfrm>
          <a:off x="0" y="0"/>
          <a:ext cx="0" cy="0"/>
          <a:chOff x="0" y="0"/>
          <a:chExt cx="0" cy="0"/>
        </a:xfrm>
      </p:grpSpPr>
      <p:sp>
        <p:nvSpPr>
          <p:cNvPr id="188" name="Google Shape;188;p26"/>
          <p:cNvSpPr txBox="1"/>
          <p:nvPr/>
        </p:nvSpPr>
        <p:spPr>
          <a:xfrm>
            <a:off x="371300" y="385825"/>
            <a:ext cx="8601300" cy="397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RAINWATER IN CITY STREETS</a:t>
            </a:r>
            <a:endParaRPr sz="4000" b="1" dirty="0">
              <a:latin typeface="Englebert"/>
              <a:ea typeface="Englebert"/>
              <a:cs typeface="Englebert"/>
              <a:sym typeface="Englebert"/>
            </a:endParaRPr>
          </a:p>
          <a:p>
            <a:pPr marL="0" lvl="0" indent="0" rtl="0">
              <a:spcBef>
                <a:spcPts val="0"/>
              </a:spcBef>
              <a:spcAft>
                <a:spcPts val="0"/>
              </a:spcAft>
              <a:buNone/>
            </a:pPr>
            <a:endParaRPr sz="12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30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600" b="1" dirty="0">
              <a:latin typeface="Englebert"/>
              <a:ea typeface="Englebert"/>
              <a:cs typeface="Englebert"/>
              <a:sym typeface="Englebert"/>
            </a:endParaRPr>
          </a:p>
          <a:p>
            <a:pPr marL="914400" marR="0" lvl="0" indent="0" algn="l" rtl="0">
              <a:lnSpc>
                <a:spcPct val="100000"/>
              </a:lnSpc>
              <a:spcBef>
                <a:spcPts val="0"/>
              </a:spcBef>
              <a:spcAft>
                <a:spcPts val="0"/>
              </a:spcAft>
              <a:buNone/>
            </a:pPr>
            <a:endParaRPr sz="600" b="1" dirty="0">
              <a:latin typeface="Englebert"/>
              <a:ea typeface="Englebert"/>
              <a:cs typeface="Englebert"/>
              <a:sym typeface="Englebert"/>
            </a:endParaRPr>
          </a:p>
          <a:p>
            <a:pPr marL="0" marR="0" lvl="0" indent="0" algn="l" rtl="0">
              <a:lnSpc>
                <a:spcPct val="100000"/>
              </a:lnSpc>
              <a:spcBef>
                <a:spcPts val="0"/>
              </a:spcBef>
              <a:spcAft>
                <a:spcPts val="0"/>
              </a:spcAft>
              <a:buNone/>
            </a:pPr>
            <a:endParaRPr sz="3000" b="1" dirty="0">
              <a:latin typeface="Englebert"/>
              <a:ea typeface="Englebert"/>
              <a:cs typeface="Englebert"/>
              <a:sym typeface="Englebert"/>
            </a:endParaRPr>
          </a:p>
        </p:txBody>
      </p:sp>
      <p:sp>
        <p:nvSpPr>
          <p:cNvPr id="189" name="Google Shape;189;p26"/>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14</a:t>
            </a:r>
            <a:endParaRPr b="0" i="0" u="none" strike="noStrike" cap="none" dirty="0">
              <a:solidFill>
                <a:srgbClr val="666666"/>
              </a:solidFill>
              <a:latin typeface="Englebert"/>
              <a:ea typeface="Englebert"/>
              <a:cs typeface="Englebert"/>
              <a:sym typeface="Englebert"/>
            </a:endParaRPr>
          </a:p>
        </p:txBody>
      </p:sp>
      <p:pic>
        <p:nvPicPr>
          <p:cNvPr id="2050" name="Picture 2" descr="https://i.iheart.com/v3/re/new_assets/5b4eaaa2b597aad44170a5cc?ops=max(750,0),quality(80)">
            <a:extLst>
              <a:ext uri="{FF2B5EF4-FFF2-40B4-BE49-F238E27FC236}">
                <a16:creationId xmlns:a16="http://schemas.microsoft.com/office/drawing/2014/main" id="{53E4962C-A83A-4536-BB40-70A8C11AF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950" y="1522908"/>
            <a:ext cx="4260926" cy="28406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56E79-D2A2-431D-BBDE-0005701657CF}"/>
              </a:ext>
            </a:extLst>
          </p:cNvPr>
          <p:cNvSpPr txBox="1"/>
          <p:nvPr/>
        </p:nvSpPr>
        <p:spPr>
          <a:xfrm>
            <a:off x="211124" y="1142405"/>
            <a:ext cx="4360876" cy="5109091"/>
          </a:xfrm>
          <a:prstGeom prst="rect">
            <a:avLst/>
          </a:prstGeom>
          <a:noFill/>
        </p:spPr>
        <p:txBody>
          <a:bodyPr wrap="square" rtlCol="0">
            <a:spAutoFit/>
          </a:bodyPr>
          <a:lstStyle/>
          <a:p>
            <a:pPr marL="457200" lvl="0" indent="-419100">
              <a:buSzPts val="3000"/>
              <a:buFont typeface="Englebert"/>
              <a:buChar char="-"/>
            </a:pPr>
            <a:r>
              <a:rPr lang="en-US" sz="2800" b="1" dirty="0">
                <a:latin typeface="Englebert"/>
                <a:ea typeface="Englebert"/>
                <a:cs typeface="Englebert"/>
                <a:sym typeface="Englebert"/>
              </a:rPr>
              <a:t>Where does rainwater go to from the storm drain inlets or catch basins? </a:t>
            </a:r>
          </a:p>
          <a:p>
            <a:pPr marL="38100" lvl="0">
              <a:buSzPts val="3000"/>
            </a:pPr>
            <a:endParaRPr lang="en-US" sz="2800" b="1" dirty="0">
              <a:latin typeface="Englebert"/>
              <a:ea typeface="Englebert"/>
              <a:cs typeface="Englebert"/>
              <a:sym typeface="Englebert"/>
            </a:endParaRPr>
          </a:p>
          <a:p>
            <a:pPr marL="457200" lvl="0" indent="-419100">
              <a:buSzPts val="3000"/>
              <a:buFont typeface="Englebert"/>
              <a:buChar char="-"/>
            </a:pPr>
            <a:r>
              <a:rPr lang="en-US" sz="2800" b="1" dirty="0">
                <a:latin typeface="Englebert"/>
                <a:ea typeface="Englebert"/>
                <a:cs typeface="Englebert"/>
                <a:sym typeface="Englebert"/>
              </a:rPr>
              <a:t>Where does it go to from creeks, streams and rivers? (Remember what we learned from the watershed model!) </a:t>
            </a:r>
          </a:p>
          <a:p>
            <a:pPr marL="457200" lvl="0" indent="-419100">
              <a:buSzPts val="3000"/>
              <a:buFont typeface="Englebert"/>
              <a:buChar char="-"/>
            </a:pPr>
            <a:endParaRPr lang="en-US" sz="3000" b="1" dirty="0">
              <a:latin typeface="Englebert"/>
              <a:ea typeface="Englebert"/>
              <a:cs typeface="Englebert"/>
              <a:sym typeface="Englebert"/>
            </a:endParaRPr>
          </a:p>
          <a:p>
            <a:pPr marL="457200" lvl="0" indent="-419100">
              <a:buSzPts val="3000"/>
              <a:buFont typeface="Englebert"/>
              <a:buChar char="-"/>
            </a:pPr>
            <a:endParaRPr lang="en-US" sz="3000" b="1" dirty="0">
              <a:latin typeface="Englebert"/>
              <a:ea typeface="Englebert"/>
              <a:cs typeface="Englebert"/>
              <a:sym typeface="Englebert"/>
            </a:endParaRPr>
          </a:p>
          <a:p>
            <a:endParaRPr lang="en-US" dirty="0"/>
          </a:p>
        </p:txBody>
      </p:sp>
      <p:sp>
        <p:nvSpPr>
          <p:cNvPr id="3" name="TextBox 2">
            <a:extLst>
              <a:ext uri="{FF2B5EF4-FFF2-40B4-BE49-F238E27FC236}">
                <a16:creationId xmlns:a16="http://schemas.microsoft.com/office/drawing/2014/main" id="{C1D7D5B8-FFE1-4420-B4D8-0AB934FE40C0}"/>
              </a:ext>
            </a:extLst>
          </p:cNvPr>
          <p:cNvSpPr txBox="1"/>
          <p:nvPr/>
        </p:nvSpPr>
        <p:spPr>
          <a:xfrm>
            <a:off x="4671950" y="4363525"/>
            <a:ext cx="4260926" cy="184666"/>
          </a:xfrm>
          <a:prstGeom prst="rect">
            <a:avLst/>
          </a:prstGeom>
          <a:noFill/>
        </p:spPr>
        <p:txBody>
          <a:bodyPr wrap="square" rtlCol="0">
            <a:spAutoFit/>
          </a:bodyPr>
          <a:lstStyle/>
          <a:p>
            <a:r>
              <a:rPr lang="en-US" sz="600" dirty="0"/>
              <a:t>https://kfiam640.iheart.com/content/2018-07-17-la-county-approves-stormwater-tax-for-november-ballot/#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FFFB"/>
        </a:solidFill>
        <a:effectLst/>
      </p:bgPr>
    </p:bg>
    <p:spTree>
      <p:nvGrpSpPr>
        <p:cNvPr id="1" name="Shape 194"/>
        <p:cNvGrpSpPr/>
        <p:nvPr/>
      </p:nvGrpSpPr>
      <p:grpSpPr>
        <a:xfrm>
          <a:off x="0" y="0"/>
          <a:ext cx="0" cy="0"/>
          <a:chOff x="0" y="0"/>
          <a:chExt cx="0" cy="0"/>
        </a:xfrm>
      </p:grpSpPr>
      <p:sp>
        <p:nvSpPr>
          <p:cNvPr id="195" name="Google Shape;195;p27"/>
          <p:cNvSpPr txBox="1"/>
          <p:nvPr/>
        </p:nvSpPr>
        <p:spPr>
          <a:xfrm>
            <a:off x="235050" y="551725"/>
            <a:ext cx="8544900" cy="397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RAINWATER IN CITIES</a:t>
            </a:r>
            <a:endParaRPr sz="4000" b="1" dirty="0">
              <a:latin typeface="Englebert"/>
              <a:ea typeface="Englebert"/>
              <a:cs typeface="Englebert"/>
              <a:sym typeface="Englebert"/>
            </a:endParaRPr>
          </a:p>
          <a:p>
            <a:pPr marL="0" lvl="0" indent="0" rtl="0">
              <a:spcBef>
                <a:spcPts val="0"/>
              </a:spcBef>
              <a:spcAft>
                <a:spcPts val="0"/>
              </a:spcAft>
              <a:buNone/>
            </a:pPr>
            <a:endParaRPr sz="900" b="1" dirty="0">
              <a:latin typeface="Engleber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t>
            </a:r>
            <a:endParaRPr sz="3000" b="1" dirty="0">
              <a:latin typeface="Englebert"/>
              <a:ea typeface="Englebert"/>
              <a:cs typeface="Englebert"/>
              <a:sym typeface="Englebert"/>
            </a:endParaRPr>
          </a:p>
          <a:p>
            <a:pPr marL="457200" marR="0" lvl="0" indent="0" rtl="0">
              <a:lnSpc>
                <a:spcPct val="115000"/>
              </a:lnSpc>
              <a:spcBef>
                <a:spcPts val="0"/>
              </a:spcBef>
              <a:spcAft>
                <a:spcPts val="0"/>
              </a:spcAft>
              <a:buNone/>
            </a:pPr>
            <a:endParaRPr sz="3000" b="1" dirty="0">
              <a:latin typeface="Englebert"/>
              <a:ea typeface="Englebert"/>
              <a:cs typeface="Englebert"/>
              <a:sym typeface="Englebert"/>
            </a:endParaRPr>
          </a:p>
        </p:txBody>
      </p:sp>
      <p:sp>
        <p:nvSpPr>
          <p:cNvPr id="196" name="Google Shape;196;p27"/>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15</a:t>
            </a:r>
            <a:endParaRPr b="0" i="0" u="none" strike="noStrike" cap="none" dirty="0">
              <a:solidFill>
                <a:srgbClr val="666666"/>
              </a:solidFill>
              <a:latin typeface="Englebert"/>
              <a:ea typeface="Englebert"/>
              <a:cs typeface="Englebert"/>
              <a:sym typeface="Englebert"/>
            </a:endParaRPr>
          </a:p>
        </p:txBody>
      </p:sp>
      <p:sp>
        <p:nvSpPr>
          <p:cNvPr id="2" name="Rectangle 1">
            <a:extLst>
              <a:ext uri="{FF2B5EF4-FFF2-40B4-BE49-F238E27FC236}">
                <a16:creationId xmlns:a16="http://schemas.microsoft.com/office/drawing/2014/main" id="{A6134838-0210-4D99-8872-A9889BC0F289}"/>
              </a:ext>
            </a:extLst>
          </p:cNvPr>
          <p:cNvSpPr/>
          <p:nvPr/>
        </p:nvSpPr>
        <p:spPr>
          <a:xfrm>
            <a:off x="364050" y="4082902"/>
            <a:ext cx="4346173" cy="338554"/>
          </a:xfrm>
          <a:prstGeom prst="rect">
            <a:avLst/>
          </a:prstGeom>
        </p:spPr>
        <p:txBody>
          <a:bodyPr wrap="square">
            <a:spAutoFit/>
          </a:bodyPr>
          <a:lstStyle/>
          <a:p>
            <a:r>
              <a:rPr lang="en-US" sz="800" dirty="0"/>
              <a:t>https://www.scpr.org/news/2018/07/17/84816/l-a-county-voters-to-decide-on-new-stormwater-tax/</a:t>
            </a:r>
          </a:p>
        </p:txBody>
      </p:sp>
      <p:pic>
        <p:nvPicPr>
          <p:cNvPr id="3074" name="Picture 2" descr="Screens above catch basins near the Tujunga Wash prevent trash from entering drains.">
            <a:extLst>
              <a:ext uri="{FF2B5EF4-FFF2-40B4-BE49-F238E27FC236}">
                <a16:creationId xmlns:a16="http://schemas.microsoft.com/office/drawing/2014/main" id="{BD47CEB8-59C1-42B4-B78A-ED6044C2E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50" y="1305864"/>
            <a:ext cx="4182700" cy="2777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F3760-E26B-41EB-A00D-1E4FC0CF952F}"/>
              </a:ext>
            </a:extLst>
          </p:cNvPr>
          <p:cNvSpPr txBox="1"/>
          <p:nvPr/>
        </p:nvSpPr>
        <p:spPr>
          <a:xfrm>
            <a:off x="4784651" y="1144249"/>
            <a:ext cx="3931999" cy="3323987"/>
          </a:xfrm>
          <a:prstGeom prst="rect">
            <a:avLst/>
          </a:prstGeom>
          <a:noFill/>
        </p:spPr>
        <p:txBody>
          <a:bodyPr wrap="square" rtlCol="0">
            <a:spAutoFit/>
          </a:bodyPr>
          <a:lstStyle/>
          <a:p>
            <a:pPr marL="285750" indent="-285750">
              <a:buFontTx/>
              <a:buChar char="-"/>
            </a:pPr>
            <a:r>
              <a:rPr lang="en-US" sz="3000" b="1" dirty="0">
                <a:latin typeface="Englebert" panose="02000506000000020004" pitchFamily="2" charset="0"/>
              </a:rPr>
              <a:t>What do you think happens to pollutants in our street when it rains?</a:t>
            </a:r>
          </a:p>
          <a:p>
            <a:endParaRPr lang="en-US" sz="3000" b="1" dirty="0">
              <a:latin typeface="Englebert" panose="02000506000000020004" pitchFamily="2" charset="0"/>
            </a:endParaRPr>
          </a:p>
          <a:p>
            <a:pPr marL="285750" indent="-285750">
              <a:buFontTx/>
              <a:buChar char="-"/>
            </a:pPr>
            <a:r>
              <a:rPr lang="en-US" sz="3000" b="1" dirty="0">
                <a:latin typeface="Englebert" panose="02000506000000020004" pitchFamily="2" charset="0"/>
              </a:rPr>
              <a:t>Where do pollutants end 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311700" y="170350"/>
            <a:ext cx="8520600" cy="22966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0B5394"/>
                </a:solidFill>
                <a:latin typeface="Englebert"/>
                <a:ea typeface="Englebert"/>
                <a:cs typeface="Englebert"/>
                <a:sym typeface="Englebert"/>
              </a:rPr>
              <a:t>WHAT IS STORMWATER POLLUTION?</a:t>
            </a:r>
            <a:endParaRPr sz="4000" b="1" dirty="0">
              <a:solidFill>
                <a:srgbClr val="0B5394"/>
              </a:solidFill>
              <a:latin typeface="Englebert"/>
              <a:ea typeface="Englebert"/>
              <a:cs typeface="Englebert"/>
              <a:sym typeface="Englebert"/>
            </a:endParaRPr>
          </a:p>
          <a:p>
            <a:pPr marL="0" lvl="0" indent="0" algn="ctr" rtl="0">
              <a:spcBef>
                <a:spcPts val="0"/>
              </a:spcBef>
              <a:spcAft>
                <a:spcPts val="0"/>
              </a:spcAft>
              <a:buClr>
                <a:srgbClr val="000000"/>
              </a:buClr>
              <a:buSzPts val="2400"/>
              <a:buFont typeface="Arial"/>
              <a:buNone/>
            </a:pPr>
            <a:r>
              <a:rPr lang="en" sz="3400" b="1" dirty="0">
                <a:solidFill>
                  <a:srgbClr val="0B5394"/>
                </a:solidFill>
                <a:latin typeface="Englebert"/>
                <a:ea typeface="Englebert"/>
                <a:cs typeface="Englebert"/>
                <a:sym typeface="Englebert"/>
              </a:rPr>
              <a:t>Excess water that runs down </a:t>
            </a:r>
            <a:endParaRPr sz="3400" b="1" dirty="0">
              <a:solidFill>
                <a:srgbClr val="0B5394"/>
              </a:solidFill>
              <a:latin typeface="Englebert"/>
              <a:ea typeface="Englebert"/>
              <a:cs typeface="Englebert"/>
              <a:sym typeface="Englebert"/>
            </a:endParaRPr>
          </a:p>
          <a:p>
            <a:pPr marL="0" lvl="0" indent="0" algn="ctr" rtl="0">
              <a:spcBef>
                <a:spcPts val="0"/>
              </a:spcBef>
              <a:spcAft>
                <a:spcPts val="0"/>
              </a:spcAft>
              <a:buClr>
                <a:srgbClr val="000000"/>
              </a:buClr>
              <a:buSzPts val="2400"/>
              <a:buFont typeface="Arial"/>
              <a:buNone/>
            </a:pPr>
            <a:r>
              <a:rPr lang="en" sz="3400" b="1" dirty="0">
                <a:solidFill>
                  <a:srgbClr val="0B5394"/>
                </a:solidFill>
                <a:latin typeface="Englebert"/>
                <a:ea typeface="Englebert"/>
                <a:cs typeface="Englebert"/>
                <a:sym typeface="Englebert"/>
              </a:rPr>
              <a:t>storm drain inlets (or catch basins) carrying </a:t>
            </a:r>
            <a:endParaRPr sz="3400" b="1" dirty="0">
              <a:solidFill>
                <a:srgbClr val="0B5394"/>
              </a:solidFill>
              <a:latin typeface="Englebert"/>
              <a:ea typeface="Englebert"/>
              <a:cs typeface="Englebert"/>
              <a:sym typeface="Englebert"/>
            </a:endParaRPr>
          </a:p>
          <a:p>
            <a:pPr marL="0" lvl="0" indent="0" algn="ctr" rtl="0">
              <a:spcBef>
                <a:spcPts val="0"/>
              </a:spcBef>
              <a:spcAft>
                <a:spcPts val="0"/>
              </a:spcAft>
              <a:buClr>
                <a:srgbClr val="000000"/>
              </a:buClr>
              <a:buSzPts val="2400"/>
              <a:buFont typeface="Arial"/>
              <a:buNone/>
            </a:pPr>
            <a:r>
              <a:rPr lang="en" sz="3400" b="1" dirty="0">
                <a:solidFill>
                  <a:srgbClr val="0B5394"/>
                </a:solidFill>
                <a:latin typeface="Englebert"/>
                <a:ea typeface="Englebert"/>
                <a:cs typeface="Englebert"/>
                <a:sym typeface="Englebert"/>
              </a:rPr>
              <a:t>pollutants from the environment.</a:t>
            </a:r>
            <a:endParaRPr sz="3400" b="1" dirty="0">
              <a:solidFill>
                <a:srgbClr val="0B5394"/>
              </a:solidFill>
              <a:latin typeface="Englebert"/>
              <a:ea typeface="Englebert"/>
              <a:cs typeface="Englebert"/>
              <a:sym typeface="Englebert"/>
            </a:endParaRPr>
          </a:p>
          <a:p>
            <a:pPr marL="0" lvl="0" indent="0" algn="ctr" rtl="0">
              <a:spcBef>
                <a:spcPts val="0"/>
              </a:spcBef>
              <a:spcAft>
                <a:spcPts val="0"/>
              </a:spcAft>
              <a:buClr>
                <a:srgbClr val="000000"/>
              </a:buClr>
              <a:buSzPts val="2400"/>
              <a:buFont typeface="Arial"/>
              <a:buNone/>
            </a:pPr>
            <a:endParaRPr sz="2400" b="1" dirty="0">
              <a:solidFill>
                <a:srgbClr val="0B5394"/>
              </a:solidFill>
              <a:latin typeface="Englebert"/>
              <a:ea typeface="Englebert"/>
              <a:cs typeface="Englebert"/>
              <a:sym typeface="Englebert"/>
            </a:endParaRPr>
          </a:p>
          <a:p>
            <a:pPr marL="0" lvl="0" indent="0">
              <a:spcBef>
                <a:spcPts val="0"/>
              </a:spcBef>
              <a:spcAft>
                <a:spcPts val="0"/>
              </a:spcAft>
              <a:buNone/>
            </a:pPr>
            <a:endParaRPr dirty="0"/>
          </a:p>
        </p:txBody>
      </p:sp>
      <p:sp>
        <p:nvSpPr>
          <p:cNvPr id="203" name="Google Shape;203;p28"/>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16</a:t>
            </a:r>
            <a:endParaRPr b="0" i="0" u="none" strike="noStrike" cap="none" dirty="0">
              <a:solidFill>
                <a:srgbClr val="666666"/>
              </a:solidFill>
              <a:latin typeface="Englebert"/>
              <a:ea typeface="Englebert"/>
              <a:cs typeface="Englebert"/>
              <a:sym typeface="Englebert"/>
            </a:endParaRPr>
          </a:p>
        </p:txBody>
      </p:sp>
      <p:sp>
        <p:nvSpPr>
          <p:cNvPr id="206" name="Google Shape;206;p28"/>
          <p:cNvSpPr txBox="1"/>
          <p:nvPr/>
        </p:nvSpPr>
        <p:spPr>
          <a:xfrm>
            <a:off x="1899456" y="4795250"/>
            <a:ext cx="4421107" cy="17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dirty="0"/>
              <a:t>https://www.doityourself.com/stry/what-are-the-effects-of-water-pollution-on-the-environment</a:t>
            </a:r>
            <a:endParaRPr sz="800" dirty="0"/>
          </a:p>
        </p:txBody>
      </p:sp>
      <p:sp>
        <p:nvSpPr>
          <p:cNvPr id="207" name="Google Shape;207;p28"/>
          <p:cNvSpPr txBox="1"/>
          <p:nvPr/>
        </p:nvSpPr>
        <p:spPr>
          <a:xfrm>
            <a:off x="5513113" y="4617350"/>
            <a:ext cx="1614900" cy="1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i="1">
                <a:solidFill>
                  <a:srgbClr val="333333"/>
                </a:solidFill>
                <a:highlight>
                  <a:srgbClr val="F2F3F4"/>
                </a:highlight>
              </a:rPr>
              <a:t>Credit: iStockphoto</a:t>
            </a:r>
            <a:endParaRPr sz="800"/>
          </a:p>
        </p:txBody>
      </p:sp>
      <p:pic>
        <p:nvPicPr>
          <p:cNvPr id="2" name="Picture 1">
            <a:extLst>
              <a:ext uri="{FF2B5EF4-FFF2-40B4-BE49-F238E27FC236}">
                <a16:creationId xmlns:a16="http://schemas.microsoft.com/office/drawing/2014/main" id="{98575E67-A746-41B3-BEF1-D61F0E6A245C}"/>
              </a:ext>
            </a:extLst>
          </p:cNvPr>
          <p:cNvPicPr>
            <a:picLocks noChangeAspect="1"/>
          </p:cNvPicPr>
          <p:nvPr/>
        </p:nvPicPr>
        <p:blipFill>
          <a:blip r:embed="rId3"/>
          <a:stretch>
            <a:fillRect/>
          </a:stretch>
        </p:blipFill>
        <p:spPr>
          <a:xfrm>
            <a:off x="2015987" y="2467016"/>
            <a:ext cx="5271711" cy="23962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736350" y="133850"/>
            <a:ext cx="7671300" cy="64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4800" b="1" i="0" u="none" strike="noStrike" cap="none">
                <a:solidFill>
                  <a:srgbClr val="0B5394"/>
                </a:solidFill>
                <a:latin typeface="Englebert"/>
                <a:ea typeface="Englebert"/>
                <a:cs typeface="Englebert"/>
                <a:sym typeface="Englebert"/>
              </a:rPr>
              <a:t>ALL THE WAY TO THE OCEAN</a:t>
            </a:r>
            <a:endParaRPr sz="4800" b="1" i="0" u="none" strike="noStrike" cap="none">
              <a:solidFill>
                <a:srgbClr val="0B5394"/>
              </a:solidFill>
              <a:latin typeface="Englebert"/>
              <a:ea typeface="Englebert"/>
              <a:cs typeface="Englebert"/>
              <a:sym typeface="Englebert"/>
            </a:endParaRPr>
          </a:p>
        </p:txBody>
      </p:sp>
      <p:pic>
        <p:nvPicPr>
          <p:cNvPr id="213" name="Google Shape;213;p29" descr="An uplifting story about two best friends, Isaac and James and their discovery of the cause and effect relationship between our cities' storm drains and the world's oceans, lakes and rivers. In the story James throws a wrapper and plastic bottle in the gutter and doesn't believe that it will go all the way to the ocean. His friend Isaac warns James about the consequences of his littering. There begins the adventures of James and Isaac as they learn about the harmful effects of storm drain pollution, and in turn, spread the word to their friends and the rest of their school. Helping the kids along this journey are a concerned Crane from the coast line, a surprisingly insightful Surfer Dude and James' Mom." title="All the Way to the Ocean">
            <a:hlinkClick r:id="rId3"/>
          </p:cNvPr>
          <p:cNvPicPr preferRelativeResize="0"/>
          <p:nvPr/>
        </p:nvPicPr>
        <p:blipFill rotWithShape="1">
          <a:blip r:embed="rId4">
            <a:alphaModFix/>
          </a:blip>
          <a:srcRect/>
          <a:stretch/>
        </p:blipFill>
        <p:spPr>
          <a:xfrm>
            <a:off x="1897325" y="893150"/>
            <a:ext cx="5349350" cy="4012025"/>
          </a:xfrm>
          <a:prstGeom prst="rect">
            <a:avLst/>
          </a:prstGeom>
          <a:noFill/>
          <a:ln>
            <a:noFill/>
          </a:ln>
        </p:spPr>
      </p:pic>
      <p:sp>
        <p:nvSpPr>
          <p:cNvPr id="214" name="Google Shape;214;p29"/>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S1</a:t>
            </a:r>
            <a:r>
              <a:rPr lang="en" dirty="0">
                <a:solidFill>
                  <a:srgbClr val="666666"/>
                </a:solidFill>
                <a:latin typeface="Englebert"/>
                <a:ea typeface="Englebert"/>
                <a:cs typeface="Englebert"/>
                <a:sym typeface="Englebert"/>
              </a:rPr>
              <a:t>7</a:t>
            </a:r>
            <a:endParaRPr b="0" i="0" u="none" strike="noStrike" cap="none" dirty="0">
              <a:solidFill>
                <a:srgbClr val="666666"/>
              </a:solidFill>
              <a:latin typeface="Englebert"/>
              <a:ea typeface="Englebert"/>
              <a:cs typeface="Englebert"/>
              <a:sym typeface="Engleber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311725" y="315500"/>
            <a:ext cx="8520600" cy="80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 sz="3600" b="1" i="0" u="none" strike="noStrike" cap="none">
                <a:solidFill>
                  <a:schemeClr val="lt1"/>
                </a:solidFill>
                <a:latin typeface="Englebert"/>
                <a:ea typeface="Englebert"/>
                <a:cs typeface="Englebert"/>
                <a:sym typeface="Englebert"/>
              </a:rPr>
              <a:t>SCHOOL COMMUNITY FIELD TRIP</a:t>
            </a:r>
            <a:endParaRPr sz="3600" b="1" i="0" u="none" strike="noStrike" cap="none">
              <a:solidFill>
                <a:schemeClr val="lt1"/>
              </a:solidFill>
              <a:latin typeface="Englebert"/>
              <a:ea typeface="Englebert"/>
              <a:cs typeface="Englebert"/>
              <a:sym typeface="Englebert"/>
            </a:endParaRPr>
          </a:p>
        </p:txBody>
      </p:sp>
      <p:sp>
        <p:nvSpPr>
          <p:cNvPr id="220" name="Google Shape;220;p30"/>
          <p:cNvSpPr txBox="1"/>
          <p:nvPr/>
        </p:nvSpPr>
        <p:spPr>
          <a:xfrm>
            <a:off x="248575" y="1462750"/>
            <a:ext cx="8700000" cy="3586500"/>
          </a:xfrm>
          <a:prstGeom prst="rect">
            <a:avLst/>
          </a:prstGeom>
          <a:noFill/>
          <a:ln>
            <a:noFill/>
          </a:ln>
        </p:spPr>
        <p:txBody>
          <a:bodyPr spcFirstLastPara="1" wrap="square" lIns="91425" tIns="91425" rIns="91425" bIns="91425" anchor="t" anchorCtr="0">
            <a:noAutofit/>
          </a:bodyPr>
          <a:lstStyle/>
          <a:p>
            <a:pPr marL="457200" lvl="0" indent="-406400">
              <a:buSzPts val="2800"/>
              <a:buFont typeface="Englebert"/>
              <a:buChar char="-"/>
            </a:pPr>
            <a:r>
              <a:rPr lang="en-US" sz="2800" b="1" dirty="0">
                <a:latin typeface="Englebert"/>
                <a:ea typeface="Englebert"/>
                <a:cs typeface="Englebert"/>
                <a:sym typeface="Englebert"/>
              </a:rPr>
              <a:t>We will take a field trip around our school.</a:t>
            </a:r>
          </a:p>
          <a:p>
            <a:pPr marL="457200" lvl="0" indent="-406400">
              <a:buSzPts val="2800"/>
              <a:buFont typeface="Englebert"/>
              <a:buChar char="-"/>
            </a:pPr>
            <a:r>
              <a:rPr lang="en-US" sz="2800" b="1" dirty="0">
                <a:latin typeface="Englebert"/>
                <a:ea typeface="Englebert"/>
                <a:cs typeface="Englebert"/>
                <a:sym typeface="Englebert"/>
              </a:rPr>
              <a:t>Follow the directions in the map given to you. </a:t>
            </a:r>
          </a:p>
          <a:p>
            <a:pPr marL="457200" lvl="0" indent="-406400">
              <a:buSzPts val="2800"/>
              <a:buFont typeface="Englebert"/>
              <a:buChar char="-"/>
            </a:pPr>
            <a:r>
              <a:rPr lang="en-US" sz="2800" b="1" dirty="0">
                <a:latin typeface="Englebert"/>
                <a:ea typeface="Englebert"/>
                <a:cs typeface="Englebert"/>
                <a:sym typeface="Englebert"/>
              </a:rPr>
              <a:t>Look for storm drain inlets (or catch basins) and mark them on your map with a blue checkmark. </a:t>
            </a:r>
          </a:p>
          <a:p>
            <a:pPr marL="457200" lvl="0" indent="-406400">
              <a:buSzPts val="2800"/>
              <a:buFont typeface="Englebert"/>
              <a:buChar char="-"/>
            </a:pPr>
            <a:r>
              <a:rPr lang="en-US" sz="2800" b="1" dirty="0">
                <a:latin typeface="Englebert"/>
                <a:ea typeface="Englebert"/>
                <a:cs typeface="Englebert"/>
                <a:sym typeface="Englebert"/>
              </a:rPr>
              <a:t>Take note of any pollutants that can end up going down the storm drain inlets (or catch basins). </a:t>
            </a:r>
          </a:p>
          <a:p>
            <a:pPr marL="1371600" lvl="2" indent="-406400">
              <a:buSzPts val="2800"/>
              <a:buFont typeface="Englebert"/>
              <a:buChar char="-"/>
            </a:pPr>
            <a:r>
              <a:rPr lang="en-US" sz="2800" i="1" dirty="0">
                <a:latin typeface="Englebert"/>
                <a:ea typeface="Englebert"/>
                <a:cs typeface="Englebert"/>
                <a:sym typeface="Englebert"/>
              </a:rPr>
              <a:t>What do you think will happen to them?</a:t>
            </a:r>
          </a:p>
        </p:txBody>
      </p:sp>
      <p:sp>
        <p:nvSpPr>
          <p:cNvPr id="221" name="Google Shape;221;p30"/>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CCCCCC"/>
                </a:solidFill>
                <a:latin typeface="Englebert"/>
                <a:ea typeface="Englebert"/>
                <a:cs typeface="Englebert"/>
                <a:sym typeface="Englebert"/>
              </a:rPr>
              <a:t>S</a:t>
            </a:r>
            <a:r>
              <a:rPr lang="en" dirty="0">
                <a:solidFill>
                  <a:srgbClr val="CCCCCC"/>
                </a:solidFill>
                <a:latin typeface="Englebert"/>
                <a:ea typeface="Englebert"/>
                <a:cs typeface="Englebert"/>
                <a:sym typeface="Englebert"/>
              </a:rPr>
              <a:t>18</a:t>
            </a:r>
            <a:endParaRPr b="0" i="0" u="none" strike="noStrike" cap="none" dirty="0">
              <a:solidFill>
                <a:srgbClr val="CCCCCC"/>
              </a:solidFill>
              <a:latin typeface="Englebert"/>
              <a:ea typeface="Englebert"/>
              <a:cs typeface="Englebert"/>
              <a:sym typeface="Engleber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24"/>
        <p:cNvGrpSpPr/>
        <p:nvPr/>
      </p:nvGrpSpPr>
      <p:grpSpPr>
        <a:xfrm>
          <a:off x="0" y="0"/>
          <a:ext cx="0" cy="0"/>
          <a:chOff x="0" y="0"/>
          <a:chExt cx="0" cy="0"/>
        </a:xfrm>
      </p:grpSpPr>
      <p:sp>
        <p:nvSpPr>
          <p:cNvPr id="125" name="Shape 125"/>
          <p:cNvSpPr txBox="1"/>
          <p:nvPr/>
        </p:nvSpPr>
        <p:spPr>
          <a:xfrm>
            <a:off x="6050199" y="1132398"/>
            <a:ext cx="2409300" cy="2093700"/>
          </a:xfrm>
          <a:prstGeom prst="rect">
            <a:avLst/>
          </a:prstGeom>
          <a:noFill/>
          <a:ln w="2857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00000"/>
                </a:solidFill>
                <a:effectLst/>
                <a:uLnTx/>
                <a:uFillTx/>
                <a:latin typeface="Englebert"/>
                <a:ea typeface="Englebert"/>
                <a:cs typeface="Englebert"/>
                <a:sym typeface="Englebert"/>
              </a:rPr>
              <a:t>KEY</a:t>
            </a:r>
            <a:endParaRPr kumimoji="0" sz="2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srgbClr val="FF0000"/>
                </a:solidFill>
                <a:effectLst/>
                <a:uLnTx/>
                <a:uFillTx/>
                <a:latin typeface="Arial"/>
                <a:cs typeface="Arial"/>
                <a:sym typeface="Arial"/>
              </a:rPr>
              <a:t>               </a:t>
            </a:r>
            <a:r>
              <a:rPr kumimoji="0" lang="en" sz="1400" b="1" i="0" u="none" strike="noStrike" kern="0" cap="none" spc="0" normalizeH="0" baseline="0" noProof="0" dirty="0">
                <a:ln>
                  <a:noFill/>
                </a:ln>
                <a:solidFill>
                  <a:srgbClr val="000000"/>
                </a:solidFill>
                <a:effectLst/>
                <a:uLnTx/>
                <a:uFillTx/>
                <a:latin typeface="Englebert"/>
                <a:cs typeface="Arial"/>
                <a:sym typeface="Englebert"/>
              </a:rPr>
              <a:t>R</a:t>
            </a: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oute and </a:t>
            </a:r>
            <a:endParaRPr kumimoji="0" sz="1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                       direction </a:t>
            </a:r>
            <a:endParaRPr kumimoji="0" sz="1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                       of field trip</a:t>
            </a:r>
            <a:endParaRPr kumimoji="0" sz="1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                   </a:t>
            </a: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Storm drain </a:t>
            </a:r>
            <a:r>
              <a:rPr kumimoji="0" lang="en-US" sz="1400" b="1" i="0" u="none" strike="noStrike" kern="0" cap="none" spc="0" normalizeH="0" baseline="0" noProof="0" dirty="0">
                <a:ln>
                  <a:noFill/>
                </a:ln>
                <a:solidFill>
                  <a:srgbClr val="000000"/>
                </a:solidFill>
                <a:effectLst/>
                <a:uLnTx/>
                <a:uFillTx/>
                <a:latin typeface="Englebert"/>
                <a:ea typeface="Englebert"/>
                <a:cs typeface="Englebert"/>
                <a:sym typeface="Englebert"/>
              </a:rPr>
              <a:t>inlet 	(or catch basin)</a:t>
            </a: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         </a:t>
            </a:r>
            <a:endParaRPr kumimoji="0" sz="1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Englebert"/>
                <a:ea typeface="Englebert"/>
                <a:cs typeface="Englebert"/>
                <a:sym typeface="Englebert"/>
              </a:rPr>
              <a:t>                      location</a:t>
            </a:r>
            <a:endParaRPr kumimoji="0" sz="1400" b="1" i="0" u="none" strike="noStrike" kern="0" cap="none" spc="0" normalizeH="0" baseline="0" noProof="0" dirty="0">
              <a:ln>
                <a:noFill/>
              </a:ln>
              <a:solidFill>
                <a:srgbClr val="000000"/>
              </a:solidFill>
              <a:effectLst/>
              <a:uLnTx/>
              <a:uFillTx/>
              <a:latin typeface="Engleber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26" name="Shape 126"/>
          <p:cNvPicPr preferRelativeResize="0"/>
          <p:nvPr/>
        </p:nvPicPr>
        <p:blipFill>
          <a:blip r:embed="rId3">
            <a:alphaModFix/>
          </a:blip>
          <a:stretch>
            <a:fillRect/>
          </a:stretch>
        </p:blipFill>
        <p:spPr>
          <a:xfrm>
            <a:off x="516275" y="168325"/>
            <a:ext cx="4933173" cy="4806851"/>
          </a:xfrm>
          <a:prstGeom prst="rect">
            <a:avLst/>
          </a:prstGeom>
          <a:noFill/>
          <a:ln>
            <a:noFill/>
          </a:ln>
        </p:spPr>
      </p:pic>
      <p:pic>
        <p:nvPicPr>
          <p:cNvPr id="127" name="Shape 127" descr="schoolhouse.gif"/>
          <p:cNvPicPr preferRelativeResize="0"/>
          <p:nvPr/>
        </p:nvPicPr>
        <p:blipFill>
          <a:blip r:embed="rId4">
            <a:alphaModFix/>
          </a:blip>
          <a:stretch>
            <a:fillRect/>
          </a:stretch>
        </p:blipFill>
        <p:spPr>
          <a:xfrm>
            <a:off x="3182050" y="2115600"/>
            <a:ext cx="897900" cy="753375"/>
          </a:xfrm>
          <a:prstGeom prst="rect">
            <a:avLst/>
          </a:prstGeom>
          <a:noFill/>
          <a:ln>
            <a:noFill/>
          </a:ln>
        </p:spPr>
      </p:pic>
      <p:cxnSp>
        <p:nvCxnSpPr>
          <p:cNvPr id="129" name="Shape 129"/>
          <p:cNvCxnSpPr/>
          <p:nvPr/>
        </p:nvCxnSpPr>
        <p:spPr>
          <a:xfrm rot="10800000">
            <a:off x="3135775" y="1261900"/>
            <a:ext cx="153000" cy="669300"/>
          </a:xfrm>
          <a:prstGeom prst="straightConnector1">
            <a:avLst/>
          </a:prstGeom>
          <a:noFill/>
          <a:ln w="28575" cap="flat" cmpd="sng">
            <a:solidFill>
              <a:srgbClr val="FF0000"/>
            </a:solidFill>
            <a:prstDash val="dash"/>
            <a:round/>
            <a:headEnd type="none" w="lg" len="lg"/>
            <a:tailEnd type="stealth" w="lg" len="lg"/>
          </a:ln>
        </p:spPr>
      </p:cxnSp>
      <p:cxnSp>
        <p:nvCxnSpPr>
          <p:cNvPr id="130" name="Shape 130"/>
          <p:cNvCxnSpPr/>
          <p:nvPr/>
        </p:nvCxnSpPr>
        <p:spPr>
          <a:xfrm rot="10800000">
            <a:off x="2237125" y="573475"/>
            <a:ext cx="870000" cy="688500"/>
          </a:xfrm>
          <a:prstGeom prst="straightConnector1">
            <a:avLst/>
          </a:prstGeom>
          <a:noFill/>
          <a:ln w="28575" cap="flat" cmpd="sng">
            <a:solidFill>
              <a:srgbClr val="FF0000"/>
            </a:solidFill>
            <a:prstDash val="dash"/>
            <a:round/>
            <a:headEnd type="none" w="lg" len="lg"/>
            <a:tailEnd type="stealth" w="lg" len="lg"/>
          </a:ln>
        </p:spPr>
      </p:cxnSp>
      <p:cxnSp>
        <p:nvCxnSpPr>
          <p:cNvPr id="131" name="Shape 131"/>
          <p:cNvCxnSpPr/>
          <p:nvPr/>
        </p:nvCxnSpPr>
        <p:spPr>
          <a:xfrm rot="10800000" flipH="1">
            <a:off x="1195050" y="573450"/>
            <a:ext cx="897900" cy="1491600"/>
          </a:xfrm>
          <a:prstGeom prst="straightConnector1">
            <a:avLst/>
          </a:prstGeom>
          <a:noFill/>
          <a:ln w="28575" cap="flat" cmpd="sng">
            <a:solidFill>
              <a:srgbClr val="FF0000"/>
            </a:solidFill>
            <a:prstDash val="dash"/>
            <a:round/>
            <a:headEnd type="stealth" w="lg" len="lg"/>
            <a:tailEnd type="none" w="lg" len="lg"/>
          </a:ln>
        </p:spPr>
      </p:cxnSp>
      <p:cxnSp>
        <p:nvCxnSpPr>
          <p:cNvPr id="132" name="Shape 132"/>
          <p:cNvCxnSpPr/>
          <p:nvPr/>
        </p:nvCxnSpPr>
        <p:spPr>
          <a:xfrm>
            <a:off x="1318950" y="2065050"/>
            <a:ext cx="650100" cy="229500"/>
          </a:xfrm>
          <a:prstGeom prst="straightConnector1">
            <a:avLst/>
          </a:prstGeom>
          <a:noFill/>
          <a:ln w="28575" cap="flat" cmpd="sng">
            <a:solidFill>
              <a:srgbClr val="FF0000"/>
            </a:solidFill>
            <a:prstDash val="dash"/>
            <a:round/>
            <a:headEnd type="none" w="lg" len="lg"/>
            <a:tailEnd type="stealth" w="lg" len="lg"/>
          </a:ln>
        </p:spPr>
      </p:cxnSp>
      <p:cxnSp>
        <p:nvCxnSpPr>
          <p:cNvPr id="133" name="Shape 133"/>
          <p:cNvCxnSpPr/>
          <p:nvPr/>
        </p:nvCxnSpPr>
        <p:spPr>
          <a:xfrm rot="10800000" flipH="1">
            <a:off x="1195050" y="2387700"/>
            <a:ext cx="676500" cy="1015800"/>
          </a:xfrm>
          <a:prstGeom prst="straightConnector1">
            <a:avLst/>
          </a:prstGeom>
          <a:noFill/>
          <a:ln w="28575" cap="flat" cmpd="sng">
            <a:solidFill>
              <a:srgbClr val="FF0000"/>
            </a:solidFill>
            <a:prstDash val="dash"/>
            <a:round/>
            <a:headEnd type="stealth" w="lg" len="lg"/>
            <a:tailEnd type="none" w="lg" len="lg"/>
          </a:ln>
        </p:spPr>
      </p:cxnSp>
      <p:cxnSp>
        <p:nvCxnSpPr>
          <p:cNvPr id="134" name="Shape 134"/>
          <p:cNvCxnSpPr/>
          <p:nvPr/>
        </p:nvCxnSpPr>
        <p:spPr>
          <a:xfrm>
            <a:off x="1185500" y="3499100"/>
            <a:ext cx="1376700" cy="133800"/>
          </a:xfrm>
          <a:prstGeom prst="straightConnector1">
            <a:avLst/>
          </a:prstGeom>
          <a:noFill/>
          <a:ln w="28575" cap="flat" cmpd="sng">
            <a:solidFill>
              <a:srgbClr val="FF0000"/>
            </a:solidFill>
            <a:prstDash val="dash"/>
            <a:round/>
            <a:headEnd type="none" w="lg" len="lg"/>
            <a:tailEnd type="triangle" w="lg" len="lg"/>
          </a:ln>
        </p:spPr>
      </p:cxnSp>
      <p:cxnSp>
        <p:nvCxnSpPr>
          <p:cNvPr id="135" name="Shape 135"/>
          <p:cNvCxnSpPr/>
          <p:nvPr/>
        </p:nvCxnSpPr>
        <p:spPr>
          <a:xfrm rot="10800000" flipH="1">
            <a:off x="2581300" y="2821250"/>
            <a:ext cx="1049700" cy="725700"/>
          </a:xfrm>
          <a:prstGeom prst="straightConnector1">
            <a:avLst/>
          </a:prstGeom>
          <a:noFill/>
          <a:ln w="28575" cap="flat" cmpd="sng">
            <a:solidFill>
              <a:srgbClr val="FF0000"/>
            </a:solidFill>
            <a:prstDash val="dash"/>
            <a:round/>
            <a:headEnd type="none" w="lg" len="lg"/>
            <a:tailEnd type="triangle" w="lg" len="lg"/>
          </a:ln>
        </p:spPr>
      </p:cxnSp>
      <p:sp>
        <p:nvSpPr>
          <p:cNvPr id="143" name="Shape 143"/>
          <p:cNvSpPr txBox="1"/>
          <p:nvPr/>
        </p:nvSpPr>
        <p:spPr>
          <a:xfrm>
            <a:off x="5801649" y="3060871"/>
            <a:ext cx="2906400" cy="1453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a:ln>
                  <a:noFill/>
                </a:ln>
                <a:solidFill>
                  <a:srgbClr val="F3F3F3"/>
                </a:solidFill>
                <a:effectLst/>
                <a:uLnTx/>
                <a:uFillTx/>
                <a:latin typeface="Anton"/>
                <a:ea typeface="Anton"/>
                <a:cs typeface="Anton"/>
                <a:sym typeface="Anton"/>
              </a:rPr>
              <a:t>SAMPLE</a:t>
            </a:r>
            <a:endParaRPr kumimoji="0" sz="6000" b="1" i="0" u="none" strike="noStrike" kern="0" cap="none" spc="0" normalizeH="0" baseline="0" noProof="0" dirty="0">
              <a:ln>
                <a:noFill/>
              </a:ln>
              <a:solidFill>
                <a:srgbClr val="F3F3F3"/>
              </a:solidFill>
              <a:effectLst/>
              <a:uLnTx/>
              <a:uFillTx/>
              <a:latin typeface="Anton"/>
              <a:ea typeface="Anton"/>
              <a:cs typeface="Anton"/>
              <a:sym typeface="Anton"/>
            </a:endParaRPr>
          </a:p>
        </p:txBody>
      </p:sp>
      <p:cxnSp>
        <p:nvCxnSpPr>
          <p:cNvPr id="144" name="Shape 144"/>
          <p:cNvCxnSpPr/>
          <p:nvPr/>
        </p:nvCxnSpPr>
        <p:spPr>
          <a:xfrm>
            <a:off x="6185749" y="1941825"/>
            <a:ext cx="764700" cy="9600"/>
          </a:xfrm>
          <a:prstGeom prst="straightConnector1">
            <a:avLst/>
          </a:prstGeom>
          <a:noFill/>
          <a:ln w="28575" cap="flat" cmpd="sng">
            <a:solidFill>
              <a:srgbClr val="FF0000"/>
            </a:solidFill>
            <a:prstDash val="dash"/>
            <a:round/>
            <a:headEnd type="none" w="lg" len="lg"/>
            <a:tailEnd type="stealth" w="lg" len="lg"/>
          </a:ln>
        </p:spPr>
      </p:cxnSp>
      <p:sp>
        <p:nvSpPr>
          <p:cNvPr id="145" name="Shape 145"/>
          <p:cNvSpPr txBox="1"/>
          <p:nvPr/>
        </p:nvSpPr>
        <p:spPr>
          <a:xfrm>
            <a:off x="8451450" y="168325"/>
            <a:ext cx="534000" cy="26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dirty="0">
                <a:ln>
                  <a:noFill/>
                </a:ln>
                <a:solidFill>
                  <a:srgbClr val="FFFFFF">
                    <a:lumMod val="50000"/>
                  </a:srgbClr>
                </a:solidFill>
                <a:effectLst/>
                <a:uLnTx/>
                <a:uFillTx/>
                <a:latin typeface="Englebert"/>
                <a:cs typeface="Arial"/>
                <a:sym typeface="Englebert"/>
              </a:rPr>
              <a:t>S8</a:t>
            </a:r>
            <a:endParaRPr kumimoji="0" sz="1400" b="0" i="0" u="none" strike="noStrike" kern="0" cap="none" spc="0" normalizeH="0" baseline="0" noProof="0" dirty="0">
              <a:ln>
                <a:noFill/>
              </a:ln>
              <a:solidFill>
                <a:srgbClr val="FFFFFF">
                  <a:lumMod val="50000"/>
                </a:srgbClr>
              </a:solidFill>
              <a:effectLst/>
              <a:uLnTx/>
              <a:uFillTx/>
              <a:latin typeface="Englebert"/>
              <a:cs typeface="Arial"/>
              <a:sym typeface="Englebert"/>
            </a:endParaRPr>
          </a:p>
        </p:txBody>
      </p:sp>
      <mc:AlternateContent xmlns:mc="http://schemas.openxmlformats.org/markup-compatibility/2006" xmlns:am3d="http://schemas.microsoft.com/office/drawing/2017/model3d">
        <mc:Choice Requires="am3d">
          <p:graphicFrame>
            <p:nvGraphicFramePr>
              <p:cNvPr id="2" name="3D Model 1" descr="Check">
                <a:extLst>
                  <a:ext uri="{FF2B5EF4-FFF2-40B4-BE49-F238E27FC236}">
                    <a16:creationId xmlns:a16="http://schemas.microsoft.com/office/drawing/2014/main" id="{166E2DD1-3D81-44EE-95F3-7F039C4CEBDB}"/>
                  </a:ext>
                </a:extLst>
              </p:cNvPr>
              <p:cNvGraphicFramePr>
                <a:graphicFrameLocks noChangeAspect="1"/>
              </p:cNvGraphicFramePr>
              <p:nvPr>
                <p:extLst/>
              </p:nvPr>
            </p:nvGraphicFramePr>
            <p:xfrm>
              <a:off x="3249340" y="1542488"/>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Check">
                <a:extLst>
                  <a:ext uri="{FF2B5EF4-FFF2-40B4-BE49-F238E27FC236}">
                    <a16:creationId xmlns:a16="http://schemas.microsoft.com/office/drawing/2014/main" id="{166E2DD1-3D81-44EE-95F3-7F039C4CEBDB}"/>
                  </a:ext>
                </a:extLst>
              </p:cNvPr>
              <p:cNvPicPr>
                <a:picLocks noGrp="1" noRot="1" noChangeAspect="1" noMove="1" noResize="1" noEditPoints="1" noAdjustHandles="1" noChangeArrowheads="1" noChangeShapeType="1" noCrop="1"/>
              </p:cNvPicPr>
              <p:nvPr/>
            </p:nvPicPr>
            <p:blipFill>
              <a:blip r:embed="rId8"/>
              <a:stretch>
                <a:fillRect/>
              </a:stretch>
            </p:blipFill>
            <p:spPr>
              <a:xfrm>
                <a:off x="3249340" y="1542488"/>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9" name="3D Model 28" descr="Check">
                <a:extLst>
                  <a:ext uri="{FF2B5EF4-FFF2-40B4-BE49-F238E27FC236}">
                    <a16:creationId xmlns:a16="http://schemas.microsoft.com/office/drawing/2014/main" id="{8447883A-B8BA-4B0E-88B4-5F91EA42A0DF}"/>
                  </a:ext>
                </a:extLst>
              </p:cNvPr>
              <p:cNvGraphicFramePr>
                <a:graphicFrameLocks noChangeAspect="1"/>
              </p:cNvGraphicFramePr>
              <p:nvPr>
                <p:extLst/>
              </p:nvPr>
            </p:nvGraphicFramePr>
            <p:xfrm>
              <a:off x="6335102" y="2658767"/>
              <a:ext cx="574672" cy="473666"/>
            </p:xfrm>
            <a:graphic>
              <a:graphicData uri="http://schemas.microsoft.com/office/drawing/2017/model3d">
                <am3d:model3d r:embed="rId5">
                  <am3d:spPr>
                    <a:xfrm>
                      <a:off x="0" y="0"/>
                      <a:ext cx="574672" cy="47366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744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Model 28" descr="Check">
                <a:extLst>
                  <a:ext uri="{FF2B5EF4-FFF2-40B4-BE49-F238E27FC236}">
                    <a16:creationId xmlns:a16="http://schemas.microsoft.com/office/drawing/2014/main" id="{8447883A-B8BA-4B0E-88B4-5F91EA42A0DF}"/>
                  </a:ext>
                </a:extLst>
              </p:cNvPr>
              <p:cNvPicPr>
                <a:picLocks noGrp="1" noRot="1" noChangeAspect="1" noMove="1" noResize="1" noEditPoints="1" noAdjustHandles="1" noChangeArrowheads="1" noChangeShapeType="1" noCrop="1"/>
              </p:cNvPicPr>
              <p:nvPr/>
            </p:nvPicPr>
            <p:blipFill>
              <a:blip r:embed="rId10"/>
              <a:stretch>
                <a:fillRect/>
              </a:stretch>
            </p:blipFill>
            <p:spPr>
              <a:xfrm>
                <a:off x="6335102" y="2658767"/>
                <a:ext cx="574672" cy="47366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0" name="3D Model 29" descr="Check">
                <a:extLst>
                  <a:ext uri="{FF2B5EF4-FFF2-40B4-BE49-F238E27FC236}">
                    <a16:creationId xmlns:a16="http://schemas.microsoft.com/office/drawing/2014/main" id="{F67EA339-0CF7-4088-9713-C3558AC164BA}"/>
                  </a:ext>
                </a:extLst>
              </p:cNvPr>
              <p:cNvGraphicFramePr>
                <a:graphicFrameLocks noChangeAspect="1"/>
              </p:cNvGraphicFramePr>
              <p:nvPr>
                <p:extLst/>
              </p:nvPr>
            </p:nvGraphicFramePr>
            <p:xfrm>
              <a:off x="2377440" y="5698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0" name="3D Model 29" descr="Check">
                <a:extLst>
                  <a:ext uri="{FF2B5EF4-FFF2-40B4-BE49-F238E27FC236}">
                    <a16:creationId xmlns:a16="http://schemas.microsoft.com/office/drawing/2014/main" id="{F67EA339-0CF7-4088-9713-C3558AC164BA}"/>
                  </a:ext>
                </a:extLst>
              </p:cNvPr>
              <p:cNvPicPr>
                <a:picLocks noGrp="1" noRot="1" noChangeAspect="1" noMove="1" noResize="1" noEditPoints="1" noAdjustHandles="1" noChangeArrowheads="1" noChangeShapeType="1" noCrop="1"/>
              </p:cNvPicPr>
              <p:nvPr/>
            </p:nvPicPr>
            <p:blipFill>
              <a:blip r:embed="rId8"/>
              <a:stretch>
                <a:fillRect/>
              </a:stretch>
            </p:blipFill>
            <p:spPr>
              <a:xfrm>
                <a:off x="2377440" y="56988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1" name="3D Model 30" descr="Check">
                <a:extLst>
                  <a:ext uri="{FF2B5EF4-FFF2-40B4-BE49-F238E27FC236}">
                    <a16:creationId xmlns:a16="http://schemas.microsoft.com/office/drawing/2014/main" id="{1DDAE402-BA12-49E4-8B63-D4CE9BC1DFA5}"/>
                  </a:ext>
                </a:extLst>
              </p:cNvPr>
              <p:cNvGraphicFramePr>
                <a:graphicFrameLocks noChangeAspect="1"/>
              </p:cNvGraphicFramePr>
              <p:nvPr>
                <p:extLst/>
              </p:nvPr>
            </p:nvGraphicFramePr>
            <p:xfrm>
              <a:off x="1224090" y="1337665"/>
              <a:ext cx="400919" cy="329646"/>
            </p:xfrm>
            <a:graphic>
              <a:graphicData uri="http://schemas.microsoft.com/office/drawing/2017/model3d">
                <am3d:model3d r:embed="rId5">
                  <am3d:spPr>
                    <a:xfrm>
                      <a:off x="0" y="0"/>
                      <a:ext cx="400919" cy="32964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11"/>
                  </am3d:raster>
                  <am3d:objViewport viewportSz="5190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1" name="3D Model 30" descr="Check">
                <a:extLst>
                  <a:ext uri="{FF2B5EF4-FFF2-40B4-BE49-F238E27FC236}">
                    <a16:creationId xmlns:a16="http://schemas.microsoft.com/office/drawing/2014/main" id="{1DDAE402-BA12-49E4-8B63-D4CE9BC1DFA5}"/>
                  </a:ext>
                </a:extLst>
              </p:cNvPr>
              <p:cNvPicPr>
                <a:picLocks noGrp="1" noRot="1" noChangeAspect="1" noMove="1" noResize="1" noEditPoints="1" noAdjustHandles="1" noChangeArrowheads="1" noChangeShapeType="1" noCrop="1"/>
              </p:cNvPicPr>
              <p:nvPr/>
            </p:nvPicPr>
            <p:blipFill>
              <a:blip r:embed="rId12"/>
              <a:stretch>
                <a:fillRect/>
              </a:stretch>
            </p:blipFill>
            <p:spPr>
              <a:xfrm>
                <a:off x="1224090" y="1337665"/>
                <a:ext cx="400919" cy="32964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2" name="3D Model 31" descr="Check">
                <a:extLst>
                  <a:ext uri="{FF2B5EF4-FFF2-40B4-BE49-F238E27FC236}">
                    <a16:creationId xmlns:a16="http://schemas.microsoft.com/office/drawing/2014/main" id="{EF37B567-53EC-4398-9407-3B5CC1B7A8B5}"/>
                  </a:ext>
                </a:extLst>
              </p:cNvPr>
              <p:cNvGraphicFramePr>
                <a:graphicFrameLocks noChangeAspect="1"/>
              </p:cNvGraphicFramePr>
              <p:nvPr>
                <p:extLst/>
              </p:nvPr>
            </p:nvGraphicFramePr>
            <p:xfrm>
              <a:off x="1268730" y="22843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2" name="3D Model 31" descr="Check">
                <a:extLst>
                  <a:ext uri="{FF2B5EF4-FFF2-40B4-BE49-F238E27FC236}">
                    <a16:creationId xmlns:a16="http://schemas.microsoft.com/office/drawing/2014/main" id="{EF37B567-53EC-4398-9407-3B5CC1B7A8B5}"/>
                  </a:ext>
                </a:extLst>
              </p:cNvPr>
              <p:cNvPicPr>
                <a:picLocks noGrp="1" noRot="1" noChangeAspect="1" noMove="1" noResize="1" noEditPoints="1" noAdjustHandles="1" noChangeArrowheads="1" noChangeShapeType="1" noCrop="1"/>
              </p:cNvPicPr>
              <p:nvPr/>
            </p:nvPicPr>
            <p:blipFill>
              <a:blip r:embed="rId8"/>
              <a:stretch>
                <a:fillRect/>
              </a:stretch>
            </p:blipFill>
            <p:spPr>
              <a:xfrm>
                <a:off x="1268730" y="228438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3" name="3D Model 32" descr="Check">
                <a:extLst>
                  <a:ext uri="{FF2B5EF4-FFF2-40B4-BE49-F238E27FC236}">
                    <a16:creationId xmlns:a16="http://schemas.microsoft.com/office/drawing/2014/main" id="{7B29285D-462D-423A-8A02-445135D0AE94}"/>
                  </a:ext>
                </a:extLst>
              </p:cNvPr>
              <p:cNvGraphicFramePr>
                <a:graphicFrameLocks noChangeAspect="1"/>
              </p:cNvGraphicFramePr>
              <p:nvPr>
                <p:extLst/>
              </p:nvPr>
            </p:nvGraphicFramePr>
            <p:xfrm>
              <a:off x="1469190" y="289564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3" name="3D Model 32" descr="Check">
                <a:extLst>
                  <a:ext uri="{FF2B5EF4-FFF2-40B4-BE49-F238E27FC236}">
                    <a16:creationId xmlns:a16="http://schemas.microsoft.com/office/drawing/2014/main" id="{7B29285D-462D-423A-8A02-445135D0AE94}"/>
                  </a:ext>
                </a:extLst>
              </p:cNvPr>
              <p:cNvPicPr>
                <a:picLocks noGrp="1" noRot="1" noChangeAspect="1" noMove="1" noResize="1" noEditPoints="1" noAdjustHandles="1" noChangeArrowheads="1" noChangeShapeType="1" noCrop="1"/>
              </p:cNvPicPr>
              <p:nvPr/>
            </p:nvPicPr>
            <p:blipFill>
              <a:blip r:embed="rId8"/>
              <a:stretch>
                <a:fillRect/>
              </a:stretch>
            </p:blipFill>
            <p:spPr>
              <a:xfrm>
                <a:off x="1469190" y="2895645"/>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4" name="3D Model 33" descr="Check">
                <a:extLst>
                  <a:ext uri="{FF2B5EF4-FFF2-40B4-BE49-F238E27FC236}">
                    <a16:creationId xmlns:a16="http://schemas.microsoft.com/office/drawing/2014/main" id="{F5BDCDED-BB99-4914-A4DD-459A8F4E9490}"/>
                  </a:ext>
                </a:extLst>
              </p:cNvPr>
              <p:cNvGraphicFramePr>
                <a:graphicFrameLocks noChangeAspect="1"/>
              </p:cNvGraphicFramePr>
              <p:nvPr>
                <p:extLst/>
              </p:nvPr>
            </p:nvGraphicFramePr>
            <p:xfrm>
              <a:off x="2108191" y="3164664"/>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4" name="3D Model 33" descr="Check">
                <a:extLst>
                  <a:ext uri="{FF2B5EF4-FFF2-40B4-BE49-F238E27FC236}">
                    <a16:creationId xmlns:a16="http://schemas.microsoft.com/office/drawing/2014/main" id="{F5BDCDED-BB99-4914-A4DD-459A8F4E9490}"/>
                  </a:ext>
                </a:extLst>
              </p:cNvPr>
              <p:cNvPicPr>
                <a:picLocks noGrp="1" noRot="1" noChangeAspect="1" noMove="1" noResize="1" noEditPoints="1" noAdjustHandles="1" noChangeArrowheads="1" noChangeShapeType="1" noCrop="1"/>
              </p:cNvPicPr>
              <p:nvPr/>
            </p:nvPicPr>
            <p:blipFill>
              <a:blip r:embed="rId8"/>
              <a:stretch>
                <a:fillRect/>
              </a:stretch>
            </p:blipFill>
            <p:spPr>
              <a:xfrm>
                <a:off x="2108191" y="3164664"/>
                <a:ext cx="400920" cy="33045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5" name="3D Model 34" descr="Check">
                <a:extLst>
                  <a:ext uri="{FF2B5EF4-FFF2-40B4-BE49-F238E27FC236}">
                    <a16:creationId xmlns:a16="http://schemas.microsoft.com/office/drawing/2014/main" id="{9EEAAF46-20C1-4F18-814D-AF13819CBFD5}"/>
                  </a:ext>
                </a:extLst>
              </p:cNvPr>
              <p:cNvGraphicFramePr>
                <a:graphicFrameLocks noChangeAspect="1"/>
              </p:cNvGraphicFramePr>
              <p:nvPr>
                <p:extLst/>
              </p:nvPr>
            </p:nvGraphicFramePr>
            <p:xfrm>
              <a:off x="3116580" y="317211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5" name="3D Model 34" descr="Check">
                <a:extLst>
                  <a:ext uri="{FF2B5EF4-FFF2-40B4-BE49-F238E27FC236}">
                    <a16:creationId xmlns:a16="http://schemas.microsoft.com/office/drawing/2014/main" id="{9EEAAF46-20C1-4F18-814D-AF13819CBFD5}"/>
                  </a:ext>
                </a:extLst>
              </p:cNvPr>
              <p:cNvPicPr>
                <a:picLocks noGrp="1" noRot="1" noChangeAspect="1" noMove="1" noResize="1" noEditPoints="1" noAdjustHandles="1" noChangeArrowheads="1" noChangeShapeType="1" noCrop="1"/>
              </p:cNvPicPr>
              <p:nvPr/>
            </p:nvPicPr>
            <p:blipFill>
              <a:blip r:embed="rId8"/>
              <a:stretch>
                <a:fillRect/>
              </a:stretch>
            </p:blipFill>
            <p:spPr>
              <a:xfrm>
                <a:off x="3116580" y="3172115"/>
                <a:ext cx="400920" cy="330453"/>
              </a:xfrm>
              <a:prstGeom prst="rect">
                <a:avLst/>
              </a:prstGeom>
            </p:spPr>
          </p:pic>
        </mc:Fallback>
      </mc:AlternateContent>
      <p:sp>
        <p:nvSpPr>
          <p:cNvPr id="3" name="Rectangle 2">
            <a:extLst>
              <a:ext uri="{FF2B5EF4-FFF2-40B4-BE49-F238E27FC236}">
                <a16:creationId xmlns:a16="http://schemas.microsoft.com/office/drawing/2014/main" id="{C4C64723-4EB6-446D-94A5-AA7E0AF0B2D6}"/>
              </a:ext>
            </a:extLst>
          </p:cNvPr>
          <p:cNvSpPr/>
          <p:nvPr/>
        </p:nvSpPr>
        <p:spPr>
          <a:xfrm>
            <a:off x="5870100" y="391874"/>
            <a:ext cx="280878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FIELD TRIP </a:t>
            </a:r>
            <a:r>
              <a:rPr kumimoji="0" lang="en-US" sz="3600" b="1" i="0" u="none" strike="noStrike" kern="0" cap="none" spc="0" normalizeH="0" baseline="0" noProof="0" dirty="0">
                <a:ln>
                  <a:noFill/>
                </a:ln>
                <a:solidFill>
                  <a:srgbClr val="000000"/>
                </a:solidFill>
                <a:effectLst/>
                <a:uLnTx/>
                <a:uFillTx/>
                <a:latin typeface="Englebert"/>
                <a:ea typeface="Englebert"/>
                <a:cs typeface="Englebert"/>
                <a:sym typeface="Englebert"/>
              </a:rPr>
              <a:t>MAP</a:t>
            </a:r>
            <a:r>
              <a:rPr kumimoji="0" lang="en" sz="3600" b="1" i="0" u="none" strike="noStrike" kern="0" cap="none" spc="0" normalizeH="0" baseline="0" noProof="0" dirty="0">
                <a:ln>
                  <a:noFill/>
                </a:ln>
                <a:solidFill>
                  <a:srgbClr val="000000"/>
                </a:solidFill>
                <a:effectLst/>
                <a:uLnTx/>
                <a:uFillTx/>
                <a:latin typeface="Englebert"/>
                <a:ea typeface="Englebert"/>
                <a:cs typeface="Englebert"/>
                <a:sym typeface="Englebert"/>
              </a:rPr>
              <a:t> </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223675"/>
            <a:ext cx="8520600" cy="82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Merriweather"/>
              <a:buNone/>
            </a:pPr>
            <a:r>
              <a:rPr lang="en" sz="3600" b="1" i="0" u="none" strike="noStrike" cap="none" dirty="0">
                <a:solidFill>
                  <a:schemeClr val="lt1"/>
                </a:solidFill>
                <a:latin typeface="Englebert"/>
                <a:ea typeface="Englebert"/>
                <a:cs typeface="Englebert"/>
                <a:sym typeface="Englebert"/>
              </a:rPr>
              <a:t>WHAT IS WRONG WITH THIS PICTURE?</a:t>
            </a:r>
            <a:endParaRPr sz="3600" b="1" i="0" u="none" strike="noStrike" cap="none" dirty="0">
              <a:solidFill>
                <a:schemeClr val="lt1"/>
              </a:solidFill>
              <a:latin typeface="Englebert"/>
              <a:ea typeface="Englebert"/>
              <a:cs typeface="Englebert"/>
              <a:sym typeface="Englebert"/>
            </a:endParaRPr>
          </a:p>
        </p:txBody>
      </p:sp>
      <p:pic>
        <p:nvPicPr>
          <p:cNvPr id="71" name="Google Shape;71;p14" descr="polluted beach.jpg"/>
          <p:cNvPicPr preferRelativeResize="0"/>
          <p:nvPr/>
        </p:nvPicPr>
        <p:blipFill rotWithShape="1">
          <a:blip r:embed="rId3">
            <a:alphaModFix/>
          </a:blip>
          <a:srcRect/>
          <a:stretch/>
        </p:blipFill>
        <p:spPr>
          <a:xfrm>
            <a:off x="1211013" y="1051675"/>
            <a:ext cx="6721969" cy="3787025"/>
          </a:xfrm>
          <a:prstGeom prst="rect">
            <a:avLst/>
          </a:prstGeom>
          <a:noFill/>
          <a:ln>
            <a:noFill/>
          </a:ln>
        </p:spPr>
      </p:pic>
      <p:sp>
        <p:nvSpPr>
          <p:cNvPr id="72" name="Google Shape;72;p14"/>
          <p:cNvSpPr txBox="1"/>
          <p:nvPr/>
        </p:nvSpPr>
        <p:spPr>
          <a:xfrm>
            <a:off x="8298425" y="4397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CCCCCC"/>
                </a:solidFill>
                <a:latin typeface="Englebert"/>
                <a:ea typeface="Englebert"/>
                <a:cs typeface="Englebert"/>
                <a:sym typeface="Englebert"/>
              </a:rPr>
              <a:t>S2</a:t>
            </a:r>
            <a:endParaRPr b="0" i="0" u="none" strike="noStrike" cap="none" dirty="0">
              <a:solidFill>
                <a:srgbClr val="CCCCCC"/>
              </a:solidFill>
              <a:latin typeface="Englebert"/>
              <a:ea typeface="Englebert"/>
              <a:cs typeface="Englebert"/>
              <a:sym typeface="Englebert"/>
            </a:endParaRPr>
          </a:p>
        </p:txBody>
      </p:sp>
      <p:sp>
        <p:nvSpPr>
          <p:cNvPr id="73" name="Google Shape;73;p14"/>
          <p:cNvSpPr txBox="1"/>
          <p:nvPr/>
        </p:nvSpPr>
        <p:spPr>
          <a:xfrm>
            <a:off x="2077350" y="4760450"/>
            <a:ext cx="4989300" cy="27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dirty="0">
                <a:solidFill>
                  <a:srgbClr val="000000"/>
                </a:solidFill>
                <a:latin typeface="Arial"/>
                <a:ea typeface="Arial"/>
                <a:cs typeface="Arial"/>
                <a:sym typeface="Arial"/>
              </a:rPr>
              <a:t>https://www.shutterstock.com/video/clip-9500465-stock-footage-pollution-on-the-beach-of-tropical-sea.html?src=rel/13104191:1/gg</a:t>
            </a:r>
            <a:endParaRPr sz="600" b="1"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EDEA"/>
        </a:solidFill>
        <a:effectLst/>
      </p:bgPr>
    </p:bg>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311675" y="468450"/>
            <a:ext cx="8254500" cy="4482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4000" b="1" i="0" u="none" strike="noStrike" cap="none" dirty="0">
                <a:solidFill>
                  <a:schemeClr val="accent1"/>
                </a:solidFill>
                <a:latin typeface="Englebert"/>
                <a:ea typeface="Englebert"/>
                <a:cs typeface="Englebert"/>
                <a:sym typeface="Englebert"/>
              </a:rPr>
              <a:t>FIELD TRIP DISCUSSION QUESTIONS</a:t>
            </a:r>
            <a:br>
              <a:rPr lang="en" b="1" i="0" u="none" strike="noStrike" cap="none" dirty="0">
                <a:solidFill>
                  <a:schemeClr val="accent1"/>
                </a:solidFill>
                <a:latin typeface="Englebert"/>
                <a:ea typeface="Englebert"/>
                <a:cs typeface="Englebert"/>
                <a:sym typeface="Englebert"/>
              </a:rPr>
            </a:br>
            <a:endParaRPr b="1" i="0" u="none" strike="noStrike" cap="none" dirty="0">
              <a:solidFill>
                <a:schemeClr val="accent1"/>
              </a:solidFill>
              <a:latin typeface="Englebert"/>
              <a:ea typeface="Englebert"/>
              <a:cs typeface="Englebert"/>
              <a:sym typeface="Englebert"/>
            </a:endParaRPr>
          </a:p>
          <a:p>
            <a:pPr marL="457200" marR="0" lvl="0" indent="-457200" algn="l" rtl="0">
              <a:lnSpc>
                <a:spcPct val="100000"/>
              </a:lnSpc>
              <a:spcBef>
                <a:spcPts val="0"/>
              </a:spcBef>
              <a:spcAft>
                <a:spcPts val="0"/>
              </a:spcAft>
              <a:buClr>
                <a:schemeClr val="accent1"/>
              </a:buClr>
              <a:buSzPts val="3600"/>
              <a:buFont typeface="Englebert"/>
              <a:buChar char="-"/>
            </a:pPr>
            <a:r>
              <a:rPr lang="en" b="1" i="0" u="none" strike="noStrike" cap="none" dirty="0">
                <a:solidFill>
                  <a:schemeClr val="accent1"/>
                </a:solidFill>
                <a:latin typeface="Englebert"/>
                <a:ea typeface="Englebert"/>
                <a:cs typeface="Englebert"/>
                <a:sym typeface="Englebert"/>
              </a:rPr>
              <a:t>How many storm drain</a:t>
            </a:r>
            <a:r>
              <a:rPr lang="en" b="1" dirty="0">
                <a:latin typeface="Englebert"/>
                <a:ea typeface="Englebert"/>
                <a:cs typeface="Englebert"/>
                <a:sym typeface="Englebert"/>
              </a:rPr>
              <a:t> inlets/catch basins</a:t>
            </a:r>
            <a:r>
              <a:rPr lang="en" b="1" i="0" u="none" strike="noStrike" cap="none" dirty="0">
                <a:solidFill>
                  <a:schemeClr val="accent1"/>
                </a:solidFill>
                <a:latin typeface="Englebert"/>
                <a:ea typeface="Englebert"/>
                <a:cs typeface="Englebert"/>
                <a:sym typeface="Englebert"/>
              </a:rPr>
              <a:t> did we see?</a:t>
            </a:r>
            <a:endParaRPr b="1" i="0" u="none" strike="noStrike" cap="none" dirty="0">
              <a:solidFill>
                <a:schemeClr val="accent1"/>
              </a:solidFill>
              <a:latin typeface="Englebert"/>
              <a:ea typeface="Englebert"/>
              <a:cs typeface="Englebert"/>
              <a:sym typeface="Englebert"/>
            </a:endParaRPr>
          </a:p>
          <a:p>
            <a:pPr marL="457200" marR="0" lvl="0" indent="-457200" algn="l" rtl="0">
              <a:lnSpc>
                <a:spcPct val="100000"/>
              </a:lnSpc>
              <a:spcBef>
                <a:spcPts val="0"/>
              </a:spcBef>
              <a:spcAft>
                <a:spcPts val="0"/>
              </a:spcAft>
              <a:buClr>
                <a:schemeClr val="accent1"/>
              </a:buClr>
              <a:buSzPts val="3600"/>
              <a:buFont typeface="Englebert"/>
              <a:buChar char="-"/>
            </a:pPr>
            <a:r>
              <a:rPr lang="en" b="1" i="0" u="none" strike="noStrike" cap="none" dirty="0">
                <a:solidFill>
                  <a:schemeClr val="accent1"/>
                </a:solidFill>
                <a:latin typeface="Englebert"/>
                <a:ea typeface="Englebert"/>
                <a:cs typeface="Englebert"/>
                <a:sym typeface="Englebert"/>
              </a:rPr>
              <a:t>What types of waste or pollutants did you notice on our streets?</a:t>
            </a:r>
            <a:endParaRPr b="1" i="0" u="none" strike="noStrike" cap="none" dirty="0">
              <a:solidFill>
                <a:schemeClr val="accent1"/>
              </a:solidFill>
              <a:latin typeface="Englebert"/>
              <a:ea typeface="Englebert"/>
              <a:cs typeface="Englebert"/>
              <a:sym typeface="Englebert"/>
            </a:endParaRPr>
          </a:p>
          <a:p>
            <a:pPr marL="457200" marR="0" lvl="0" indent="-457200" algn="l" rtl="0">
              <a:lnSpc>
                <a:spcPct val="100000"/>
              </a:lnSpc>
              <a:spcBef>
                <a:spcPts val="0"/>
              </a:spcBef>
              <a:spcAft>
                <a:spcPts val="0"/>
              </a:spcAft>
              <a:buClr>
                <a:schemeClr val="accent1"/>
              </a:buClr>
              <a:buSzPts val="3600"/>
              <a:buFont typeface="Englebert"/>
              <a:buChar char="-"/>
            </a:pPr>
            <a:r>
              <a:rPr lang="en" b="1" i="0" u="none" strike="noStrike" cap="none" dirty="0">
                <a:solidFill>
                  <a:schemeClr val="accent1"/>
                </a:solidFill>
                <a:latin typeface="Englebert"/>
                <a:ea typeface="Englebert"/>
                <a:cs typeface="Englebert"/>
                <a:sym typeface="Englebert"/>
              </a:rPr>
              <a:t>What do you think will happen to all the waste we found?</a:t>
            </a:r>
            <a:endParaRPr b="1" i="0" u="none" strike="noStrike" cap="none" dirty="0">
              <a:solidFill>
                <a:schemeClr val="accent1"/>
              </a:solidFill>
              <a:latin typeface="Englebert"/>
              <a:ea typeface="Englebert"/>
              <a:cs typeface="Englebert"/>
              <a:sym typeface="Englebert"/>
            </a:endParaRPr>
          </a:p>
        </p:txBody>
      </p:sp>
      <p:sp>
        <p:nvSpPr>
          <p:cNvPr id="252" name="Google Shape;252;p32"/>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20</a:t>
            </a:r>
            <a:endParaRPr b="0" i="0" u="none" strike="noStrike" cap="none" dirty="0">
              <a:solidFill>
                <a:srgbClr val="666666"/>
              </a:solidFill>
              <a:latin typeface="Englebert"/>
              <a:ea typeface="Englebert"/>
              <a:cs typeface="Englebert"/>
              <a:sym typeface="Engleber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82775" y="223325"/>
            <a:ext cx="9009600" cy="482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4000" b="1" dirty="0">
                <a:latin typeface="Englebert"/>
                <a:ea typeface="Englebert"/>
                <a:cs typeface="Englebert"/>
                <a:sym typeface="Englebert"/>
              </a:rPr>
              <a:t>PUBLIC SERVICE ANNOUNCEMENT</a:t>
            </a:r>
            <a:r>
              <a:rPr lang="en" sz="4000" b="1" i="0" u="none" strike="noStrike" cap="none" dirty="0">
                <a:solidFill>
                  <a:schemeClr val="accent1"/>
                </a:solidFill>
                <a:latin typeface="Englebert"/>
                <a:ea typeface="Englebert"/>
                <a:cs typeface="Englebert"/>
                <a:sym typeface="Englebert"/>
              </a:rPr>
              <a:t>:</a:t>
            </a:r>
            <a:endParaRPr sz="4000" b="1" i="0" u="none" strike="noStrike" cap="none" dirty="0">
              <a:solidFill>
                <a:schemeClr val="accent1"/>
              </a:solidFill>
              <a:latin typeface="Englebert"/>
              <a:ea typeface="Englebert"/>
              <a:cs typeface="Englebert"/>
              <a:sym typeface="Englebert"/>
            </a:endParaRPr>
          </a:p>
          <a:p>
            <a:pPr marL="0" marR="0" lvl="0" indent="0" algn="l" rtl="0">
              <a:lnSpc>
                <a:spcPct val="100000"/>
              </a:lnSpc>
              <a:spcBef>
                <a:spcPts val="0"/>
              </a:spcBef>
              <a:spcAft>
                <a:spcPts val="0"/>
              </a:spcAft>
              <a:buClr>
                <a:schemeClr val="accent1"/>
              </a:buClr>
              <a:buSzPts val="3600"/>
              <a:buFont typeface="Merriweather"/>
              <a:buNone/>
            </a:pPr>
            <a:endParaRPr sz="2400" b="1" i="0" u="none" strike="noStrike" cap="none" dirty="0">
              <a:solidFill>
                <a:schemeClr val="accent1"/>
              </a:solidFill>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r>
              <a:rPr lang="en" sz="4800" b="1" i="0" u="none" strike="noStrike" cap="none" dirty="0">
                <a:solidFill>
                  <a:schemeClr val="accent1"/>
                </a:solidFill>
                <a:latin typeface="Englebert"/>
                <a:ea typeface="Englebert"/>
                <a:cs typeface="Englebert"/>
                <a:sym typeface="Englebert"/>
              </a:rPr>
              <a:t>“How to Prevent Stormwater Pollution”</a:t>
            </a:r>
            <a:endParaRPr sz="4800" b="1" i="0" u="none" strike="noStrike" cap="none" dirty="0">
              <a:solidFill>
                <a:schemeClr val="accent1"/>
              </a:solidFill>
              <a:latin typeface="Englebert"/>
              <a:ea typeface="Englebert"/>
              <a:cs typeface="Englebert"/>
              <a:sym typeface="Englebert"/>
            </a:endParaRPr>
          </a:p>
          <a:p>
            <a:pPr marL="0" marR="0" lvl="0" indent="0" rtl="0">
              <a:lnSpc>
                <a:spcPct val="100000"/>
              </a:lnSpc>
              <a:spcBef>
                <a:spcPts val="0"/>
              </a:spcBef>
              <a:spcAft>
                <a:spcPts val="0"/>
              </a:spcAft>
              <a:buClr>
                <a:schemeClr val="accent1"/>
              </a:buClr>
              <a:buSzPts val="3600"/>
              <a:buFont typeface="Merriweather"/>
              <a:buNone/>
            </a:pPr>
            <a:r>
              <a:rPr lang="en" sz="1800" b="1" dirty="0">
                <a:latin typeface="Englebert"/>
                <a:ea typeface="Englebert"/>
                <a:cs typeface="Englebert"/>
                <a:sym typeface="Englebert"/>
              </a:rPr>
              <a:t>	</a:t>
            </a:r>
            <a:endParaRPr sz="18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r>
              <a:rPr lang="en" sz="2400" b="1" dirty="0">
                <a:latin typeface="Englebert"/>
                <a:ea typeface="Englebert"/>
                <a:cs typeface="Englebert"/>
                <a:sym typeface="Englebert"/>
              </a:rPr>
              <a:t>With a group, write a letter, draw a poster or put on a play </a:t>
            </a:r>
            <a:endParaRPr sz="24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r>
              <a:rPr lang="en" sz="2400" b="1" dirty="0">
                <a:latin typeface="Englebert"/>
                <a:ea typeface="Englebert"/>
                <a:cs typeface="Englebert"/>
                <a:sym typeface="Englebert"/>
              </a:rPr>
              <a:t>that will raise community awareness about keeping the </a:t>
            </a:r>
            <a:endParaRPr sz="24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r>
              <a:rPr lang="en" sz="2400" b="1" dirty="0">
                <a:latin typeface="Englebert"/>
                <a:ea typeface="Englebert"/>
                <a:cs typeface="Englebert"/>
                <a:sym typeface="Englebert"/>
              </a:rPr>
              <a:t>streets clean so water pollution doesn’t happen.</a:t>
            </a:r>
            <a:endParaRPr sz="24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endParaRPr sz="24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endParaRPr lang="en-US" sz="6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endParaRPr lang="en-US" sz="600" b="1" dirty="0">
              <a:latin typeface="Englebert"/>
              <a:ea typeface="Englebert"/>
              <a:cs typeface="Englebert"/>
              <a:sym typeface="Englebert"/>
            </a:endParaRPr>
          </a:p>
          <a:p>
            <a:pPr marL="0" marR="0" lvl="0" indent="0" algn="ctr" rtl="0">
              <a:lnSpc>
                <a:spcPct val="100000"/>
              </a:lnSpc>
              <a:spcBef>
                <a:spcPts val="0"/>
              </a:spcBef>
              <a:spcAft>
                <a:spcPts val="0"/>
              </a:spcAft>
              <a:buClr>
                <a:schemeClr val="accent1"/>
              </a:buClr>
              <a:buSzPts val="3600"/>
              <a:buFont typeface="Merriweather"/>
              <a:buNone/>
            </a:pPr>
            <a:endParaRPr lang="en-US" sz="600" b="1" dirty="0">
              <a:latin typeface="Englebert"/>
              <a:ea typeface="Englebert"/>
              <a:cs typeface="Englebert"/>
              <a:sym typeface="Englebert"/>
            </a:endParaRPr>
          </a:p>
          <a:p>
            <a:br>
              <a:rPr lang="en-US" sz="800" b="1" dirty="0">
                <a:latin typeface="Englebert"/>
                <a:ea typeface="Englebert"/>
                <a:cs typeface="Englebert"/>
                <a:sym typeface="Englebert"/>
              </a:rPr>
            </a:br>
            <a:br>
              <a:rPr lang="en-US" sz="800" b="1" dirty="0">
                <a:latin typeface="Englebert"/>
                <a:ea typeface="Englebert"/>
                <a:cs typeface="Englebert"/>
                <a:sym typeface="Englebert"/>
              </a:rPr>
            </a:br>
            <a:r>
              <a:rPr lang="en-US" sz="4500" b="1" dirty="0">
                <a:latin typeface="Englebert"/>
                <a:ea typeface="Englebert"/>
                <a:cs typeface="Englebert"/>
                <a:sym typeface="Englebert"/>
              </a:rPr>
              <a:t> </a:t>
            </a:r>
            <a:br>
              <a:rPr lang="en-US" sz="4500" dirty="0"/>
            </a:br>
            <a:endParaRPr sz="800" b="1" dirty="0">
              <a:latin typeface="Englebert"/>
              <a:ea typeface="Englebert"/>
              <a:cs typeface="Englebert"/>
              <a:sym typeface="Englebert"/>
            </a:endParaRPr>
          </a:p>
        </p:txBody>
      </p:sp>
      <p:sp>
        <p:nvSpPr>
          <p:cNvPr id="258" name="Google Shape;258;p33"/>
          <p:cNvSpPr txBox="1"/>
          <p:nvPr/>
        </p:nvSpPr>
        <p:spPr>
          <a:xfrm>
            <a:off x="8298325" y="128175"/>
            <a:ext cx="534000" cy="45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21</a:t>
            </a:r>
            <a:endParaRPr b="0" i="0" u="none" strike="noStrike" cap="none" dirty="0">
              <a:solidFill>
                <a:srgbClr val="666666"/>
              </a:solidFill>
              <a:latin typeface="Englebert"/>
              <a:ea typeface="Englebert"/>
              <a:cs typeface="Englebert"/>
              <a:sym typeface="Englebert"/>
            </a:endParaRPr>
          </a:p>
        </p:txBody>
      </p:sp>
      <p:pic>
        <p:nvPicPr>
          <p:cNvPr id="259" name="Google Shape;259;p33"/>
          <p:cNvPicPr preferRelativeResize="0"/>
          <p:nvPr/>
        </p:nvPicPr>
        <p:blipFill>
          <a:blip r:embed="rId3">
            <a:alphaModFix/>
          </a:blip>
          <a:stretch>
            <a:fillRect/>
          </a:stretch>
        </p:blipFill>
        <p:spPr>
          <a:xfrm rot="-499054">
            <a:off x="246625" y="3446125"/>
            <a:ext cx="1633736" cy="1490575"/>
          </a:xfrm>
          <a:prstGeom prst="rect">
            <a:avLst/>
          </a:prstGeom>
          <a:noFill/>
          <a:ln>
            <a:noFill/>
          </a:ln>
        </p:spPr>
      </p:pic>
      <p:sp>
        <p:nvSpPr>
          <p:cNvPr id="6" name="TextBox 5">
            <a:extLst>
              <a:ext uri="{FF2B5EF4-FFF2-40B4-BE49-F238E27FC236}">
                <a16:creationId xmlns:a16="http://schemas.microsoft.com/office/drawing/2014/main" id="{20BDD6DB-783B-41F9-A926-7A64359C43BF}"/>
              </a:ext>
            </a:extLst>
          </p:cNvPr>
          <p:cNvSpPr txBox="1"/>
          <p:nvPr/>
        </p:nvSpPr>
        <p:spPr>
          <a:xfrm>
            <a:off x="233916" y="5009809"/>
            <a:ext cx="2105247" cy="184666"/>
          </a:xfrm>
          <a:prstGeom prst="rect">
            <a:avLst/>
          </a:prstGeom>
          <a:noFill/>
        </p:spPr>
        <p:txBody>
          <a:bodyPr wrap="square" rtlCol="0">
            <a:spAutoFit/>
          </a:bodyPr>
          <a:lstStyle/>
          <a:p>
            <a:r>
              <a:rPr lang="en-US" sz="600" dirty="0">
                <a:latin typeface="+mn-lt"/>
                <a:ea typeface="Englebert"/>
                <a:cs typeface="Englebert"/>
                <a:sym typeface="Englebert"/>
              </a:rPr>
              <a:t>https://www.freeimages.com/photo/ecology-2-1309067</a:t>
            </a:r>
            <a:endParaRPr lang="en-US" sz="600"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582300" y="362600"/>
            <a:ext cx="7979400" cy="46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b="1" dirty="0">
                <a:solidFill>
                  <a:srgbClr val="3C78D8"/>
                </a:solidFill>
                <a:latin typeface="Englebert"/>
                <a:ea typeface="Englebert"/>
                <a:cs typeface="Englebert"/>
                <a:sym typeface="Englebert"/>
              </a:rPr>
              <a:t>HOW SHOULD A BEACH LOOK?</a:t>
            </a:r>
            <a:endParaRPr sz="3600" b="1" dirty="0">
              <a:solidFill>
                <a:srgbClr val="3C78D8"/>
              </a:solidFill>
              <a:latin typeface="Englebert"/>
              <a:ea typeface="Englebert"/>
              <a:cs typeface="Englebert"/>
              <a:sym typeface="Englebert"/>
            </a:endParaRPr>
          </a:p>
        </p:txBody>
      </p:sp>
      <p:sp>
        <p:nvSpPr>
          <p:cNvPr id="81" name="Shape 81"/>
          <p:cNvSpPr txBox="1"/>
          <p:nvPr/>
        </p:nvSpPr>
        <p:spPr>
          <a:xfrm>
            <a:off x="7456" y="3667410"/>
            <a:ext cx="4117200" cy="27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https://www.shutterstock.com/video/clip-9500465-stock-footage-pollution-on-the-beach-of-tropical-sea.html?src=rel/13104191:1/gg</a:t>
            </a:r>
            <a:endParaRPr sz="600" dirty="0"/>
          </a:p>
        </p:txBody>
      </p:sp>
      <p:sp>
        <p:nvSpPr>
          <p:cNvPr id="82" name="Shape 82"/>
          <p:cNvSpPr txBox="1"/>
          <p:nvPr/>
        </p:nvSpPr>
        <p:spPr>
          <a:xfrm>
            <a:off x="8546977" y="228800"/>
            <a:ext cx="534000" cy="26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bg1">
                    <a:lumMod val="50000"/>
                  </a:schemeClr>
                </a:solidFill>
                <a:latin typeface="Englebert"/>
                <a:ea typeface="Englebert"/>
                <a:cs typeface="Englebert"/>
                <a:sym typeface="Englebert"/>
              </a:rPr>
              <a:t>S3</a:t>
            </a:r>
            <a:endParaRPr dirty="0">
              <a:solidFill>
                <a:schemeClr val="bg1">
                  <a:lumMod val="50000"/>
                </a:schemeClr>
              </a:solidFill>
              <a:latin typeface="Englebert"/>
              <a:ea typeface="Englebert"/>
              <a:cs typeface="Englebert"/>
              <a:sym typeface="Englebert"/>
            </a:endParaRPr>
          </a:p>
        </p:txBody>
      </p:sp>
      <p:sp>
        <p:nvSpPr>
          <p:cNvPr id="83" name="Shape 83"/>
          <p:cNvSpPr txBox="1"/>
          <p:nvPr/>
        </p:nvSpPr>
        <p:spPr>
          <a:xfrm>
            <a:off x="4598204" y="3710100"/>
            <a:ext cx="4117200" cy="318300"/>
          </a:xfrm>
          <a:prstGeom prst="rect">
            <a:avLst/>
          </a:prstGeom>
          <a:noFill/>
          <a:ln>
            <a:noFill/>
          </a:ln>
        </p:spPr>
        <p:txBody>
          <a:bodyPr spcFirstLastPara="1" wrap="square" lIns="91425" tIns="91425" rIns="91425" bIns="91425" anchor="t" anchorCtr="0">
            <a:noAutofit/>
          </a:bodyPr>
          <a:lstStyle/>
          <a:p>
            <a:pPr lvl="0"/>
            <a:r>
              <a:rPr lang="en-US" sz="600" dirty="0"/>
              <a:t>https://supervisorkuehl.com/wp-content/uploads/2017/06/Heal-the-Bay-Report-Card-1080x630.jpg</a:t>
            </a:r>
            <a:endParaRPr sz="600" dirty="0"/>
          </a:p>
        </p:txBody>
      </p:sp>
      <p:pic>
        <p:nvPicPr>
          <p:cNvPr id="1026" name="Picture 2" descr="Image result for polluted beach images">
            <a:extLst>
              <a:ext uri="{FF2B5EF4-FFF2-40B4-BE49-F238E27FC236}">
                <a16:creationId xmlns:a16="http://schemas.microsoft.com/office/drawing/2014/main" id="{A4769D42-0C8F-4142-AC96-D920D6E88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 y="1214225"/>
            <a:ext cx="4480560" cy="2524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nta monica beach">
            <a:extLst>
              <a:ext uri="{FF2B5EF4-FFF2-40B4-BE49-F238E27FC236}">
                <a16:creationId xmlns:a16="http://schemas.microsoft.com/office/drawing/2014/main" id="{1EC68230-389A-4662-82F1-7C2453ED0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04" y="1176881"/>
            <a:ext cx="4480560" cy="2613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87"/>
        <p:cNvGrpSpPr/>
        <p:nvPr/>
      </p:nvGrpSpPr>
      <p:grpSpPr>
        <a:xfrm>
          <a:off x="0" y="0"/>
          <a:ext cx="0" cy="0"/>
          <a:chOff x="0" y="0"/>
          <a:chExt cx="0" cy="0"/>
        </a:xfrm>
      </p:grpSpPr>
      <p:sp>
        <p:nvSpPr>
          <p:cNvPr id="88" name="Google Shape;88;p16"/>
          <p:cNvSpPr txBox="1"/>
          <p:nvPr/>
        </p:nvSpPr>
        <p:spPr>
          <a:xfrm>
            <a:off x="325050" y="391975"/>
            <a:ext cx="8470500" cy="4397700"/>
          </a:xfrm>
          <a:prstGeom prst="rect">
            <a:avLst/>
          </a:prstGeom>
          <a:noFill/>
          <a:ln>
            <a:noFill/>
          </a:ln>
        </p:spPr>
        <p:txBody>
          <a:bodyPr spcFirstLastPara="1" wrap="square" lIns="91425" tIns="91425" rIns="91425" bIns="91425" anchor="t" anchorCtr="0">
            <a:noAutofit/>
          </a:bodyPr>
          <a:lstStyle/>
          <a:p>
            <a:pPr marR="0" lvl="0" algn="ctr" rtl="0">
              <a:lnSpc>
                <a:spcPct val="100000"/>
              </a:lnSpc>
              <a:spcBef>
                <a:spcPts val="0"/>
              </a:spcBef>
              <a:spcAft>
                <a:spcPts val="0"/>
              </a:spcAft>
              <a:buClr>
                <a:srgbClr val="000000"/>
              </a:buClr>
              <a:buSzPts val="3600"/>
            </a:pPr>
            <a:r>
              <a:rPr lang="en" sz="3600" b="1" i="0" u="none" strike="noStrike" cap="none" dirty="0">
                <a:solidFill>
                  <a:srgbClr val="000000"/>
                </a:solidFill>
                <a:latin typeface="Englebert"/>
                <a:ea typeface="Englebert"/>
                <a:cs typeface="Englebert"/>
                <a:sym typeface="Englebert"/>
              </a:rPr>
              <a:t>WHO MADE ALL THIS </a:t>
            </a:r>
            <a:r>
              <a:rPr lang="en-US" sz="3600" b="1" dirty="0">
                <a:latin typeface="Englebert"/>
                <a:ea typeface="Englebert"/>
                <a:cs typeface="Englebert"/>
                <a:sym typeface="Englebert"/>
              </a:rPr>
              <a:t>WASTE</a:t>
            </a:r>
            <a:r>
              <a:rPr lang="en" sz="3600" b="1" i="0" u="none" strike="noStrike" cap="none" dirty="0">
                <a:solidFill>
                  <a:srgbClr val="000000"/>
                </a:solidFill>
                <a:latin typeface="Englebert"/>
                <a:ea typeface="Englebert"/>
                <a:cs typeface="Englebert"/>
                <a:sym typeface="Englebert"/>
              </a:rPr>
              <a:t> AND </a:t>
            </a:r>
          </a:p>
          <a:p>
            <a:pPr marR="0" lvl="0" algn="ctr" rtl="0">
              <a:lnSpc>
                <a:spcPct val="100000"/>
              </a:lnSpc>
              <a:spcBef>
                <a:spcPts val="0"/>
              </a:spcBef>
              <a:spcAft>
                <a:spcPts val="0"/>
              </a:spcAft>
              <a:buClr>
                <a:srgbClr val="000000"/>
              </a:buClr>
              <a:buSzPts val="3600"/>
            </a:pPr>
            <a:r>
              <a:rPr lang="en" sz="3600" b="1" i="0" u="none" strike="noStrike" cap="none" dirty="0">
                <a:solidFill>
                  <a:srgbClr val="000000"/>
                </a:solidFill>
                <a:latin typeface="Englebert"/>
                <a:ea typeface="Englebert"/>
                <a:cs typeface="Englebert"/>
                <a:sym typeface="Englebert"/>
              </a:rPr>
              <a:t>HOW DO YOU THINK IT ENDED UP AT THE BEACH?</a:t>
            </a:r>
            <a:endParaRPr sz="3600" b="1" i="0" u="none" strike="noStrike" cap="none" dirty="0">
              <a:solidFill>
                <a:srgbClr val="000000"/>
              </a:solidFill>
              <a:latin typeface="Englebert"/>
              <a:ea typeface="Englebert"/>
              <a:cs typeface="Englebert"/>
              <a:sym typeface="Englebert"/>
            </a:endParaRPr>
          </a:p>
          <a:p>
            <a:pPr marL="457200" marR="0" lvl="0" indent="0" algn="l" rtl="0">
              <a:lnSpc>
                <a:spcPct val="100000"/>
              </a:lnSpc>
              <a:spcBef>
                <a:spcPts val="0"/>
              </a:spcBef>
              <a:spcAft>
                <a:spcPts val="0"/>
              </a:spcAft>
              <a:buNone/>
            </a:pPr>
            <a:endParaRPr sz="3600" b="1" dirty="0">
              <a:latin typeface="Englebert"/>
              <a:ea typeface="Englebert"/>
              <a:cs typeface="Englebert"/>
              <a:sym typeface="Englebert"/>
            </a:endParaRPr>
          </a:p>
          <a:p>
            <a:pPr marL="457200" marR="0" lvl="1" algn="l" rtl="0">
              <a:lnSpc>
                <a:spcPct val="100000"/>
              </a:lnSpc>
              <a:spcBef>
                <a:spcPts val="0"/>
              </a:spcBef>
              <a:spcAft>
                <a:spcPts val="0"/>
              </a:spcAft>
              <a:buClr>
                <a:srgbClr val="000000"/>
              </a:buClr>
              <a:buSzPts val="3600"/>
            </a:pPr>
            <a:r>
              <a:rPr lang="en" sz="3600" b="1" i="0" u="none" strike="noStrike" cap="none" dirty="0">
                <a:latin typeface="Englebert"/>
                <a:ea typeface="Englebert"/>
                <a:cs typeface="Englebert"/>
                <a:sym typeface="Englebert"/>
              </a:rPr>
              <a:t>	Chart student responses </a:t>
            </a:r>
            <a:endParaRPr sz="3600" b="1" dirty="0">
              <a:latin typeface="Engleber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Englebert"/>
              <a:buChar char="■"/>
            </a:pPr>
            <a:r>
              <a:rPr lang="en" sz="3600" b="1" i="0" u="none" strike="noStrike" cap="none" dirty="0">
                <a:latin typeface="Englebert"/>
                <a:ea typeface="Englebert"/>
                <a:cs typeface="Englebert"/>
                <a:sym typeface="Englebert"/>
              </a:rPr>
              <a:t>Who?</a:t>
            </a:r>
            <a:endParaRPr sz="3600" b="1" i="0" u="none" strike="noStrike" cap="none" dirty="0">
              <a:latin typeface="Engleber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Englebert"/>
              <a:buChar char="■"/>
            </a:pPr>
            <a:r>
              <a:rPr lang="en" sz="3600" b="1" i="0" u="none" strike="noStrike" cap="none" dirty="0">
                <a:latin typeface="Englebert"/>
                <a:ea typeface="Englebert"/>
                <a:cs typeface="Englebert"/>
                <a:sym typeface="Englebert"/>
              </a:rPr>
              <a:t>How</a:t>
            </a:r>
            <a:r>
              <a:rPr lang="en" sz="3600" b="1" dirty="0">
                <a:latin typeface="Englebert"/>
                <a:ea typeface="Englebert"/>
                <a:cs typeface="Englebert"/>
                <a:sym typeface="Englebert"/>
              </a:rPr>
              <a:t>?</a:t>
            </a:r>
            <a:endParaRPr sz="3600" b="1" i="0" u="none" strike="noStrike" cap="none" dirty="0">
              <a:latin typeface="Englebert"/>
              <a:ea typeface="Englebert"/>
              <a:cs typeface="Englebert"/>
              <a:sym typeface="Englebert"/>
            </a:endParaRPr>
          </a:p>
        </p:txBody>
      </p:sp>
      <p:sp>
        <p:nvSpPr>
          <p:cNvPr id="89" name="Google Shape;89;p16"/>
          <p:cNvSpPr txBox="1"/>
          <p:nvPr/>
        </p:nvSpPr>
        <p:spPr>
          <a:xfrm>
            <a:off x="8298425" y="244000"/>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solidFill>
                  <a:srgbClr val="666666"/>
                </a:solidFill>
                <a:latin typeface="Englebert"/>
                <a:ea typeface="Englebert"/>
                <a:cs typeface="Englebert"/>
                <a:sym typeface="Englebert"/>
              </a:rPr>
              <a:t>S4</a:t>
            </a:r>
            <a:endParaRPr b="0" i="0" u="none" strike="noStrike" cap="none" dirty="0">
              <a:solidFill>
                <a:srgbClr val="666666"/>
              </a:solidFill>
              <a:latin typeface="Englebert"/>
              <a:ea typeface="Englebert"/>
              <a:cs typeface="Englebert"/>
              <a:sym typeface="Englebert"/>
            </a:endParaRPr>
          </a:p>
        </p:txBody>
      </p:sp>
      <mc:AlternateContent xmlns:mc="http://schemas.openxmlformats.org/markup-compatibility/2006" xmlns:am3d="http://schemas.microsoft.com/office/drawing/2017/model3d">
        <mc:Choice Requires="am3d">
          <p:graphicFrame>
            <p:nvGraphicFramePr>
              <p:cNvPr id="4" name="3D Model 3" descr="Question mark">
                <a:extLst>
                  <a:ext uri="{FF2B5EF4-FFF2-40B4-BE49-F238E27FC236}">
                    <a16:creationId xmlns:a16="http://schemas.microsoft.com/office/drawing/2014/main" id="{3B33F583-CE75-4BD9-8CE2-65CC0BB6E200}"/>
                  </a:ext>
                </a:extLst>
              </p:cNvPr>
              <p:cNvGraphicFramePr>
                <a:graphicFrameLocks noChangeAspect="1"/>
              </p:cNvGraphicFramePr>
              <p:nvPr>
                <p:extLst>
                  <p:ext uri="{D42A27DB-BD31-4B8C-83A1-F6EECF244321}">
                    <p14:modId xmlns:p14="http://schemas.microsoft.com/office/powerpoint/2010/main" val="22638937"/>
                  </p:ext>
                </p:extLst>
              </p:nvPr>
            </p:nvGraphicFramePr>
            <p:xfrm>
              <a:off x="6174712" y="1687338"/>
              <a:ext cx="1512876" cy="2490029"/>
            </p:xfrm>
            <a:graphic>
              <a:graphicData uri="http://schemas.microsoft.com/office/drawing/2017/model3d">
                <am3d:model3d r:embed="rId3">
                  <am3d:spPr>
                    <a:xfrm>
                      <a:off x="0" y="0"/>
                      <a:ext cx="1512876" cy="2490029"/>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365192" ay="-1400743" az="-145178"/>
                    <am3d:postTrans dx="0" dy="0" dz="0"/>
                  </am3d:trans>
                  <am3d:attrSrcUrl r:id="rId4"/>
                  <am3d:raster rName="Office3DRenderer" rVer="16.0.8326">
                    <am3d:blip r:embed="rId5"/>
                  </am3d:raster>
                  <am3d:objViewport viewportSz="29462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Question mark">
                <a:extLst>
                  <a:ext uri="{FF2B5EF4-FFF2-40B4-BE49-F238E27FC236}">
                    <a16:creationId xmlns:a16="http://schemas.microsoft.com/office/drawing/2014/main" id="{3B33F583-CE75-4BD9-8CE2-65CC0BB6E200}"/>
                  </a:ext>
                </a:extLst>
              </p:cNvPr>
              <p:cNvPicPr>
                <a:picLocks noGrp="1" noRot="1" noChangeAspect="1" noMove="1" noResize="1" noEditPoints="1" noAdjustHandles="1" noChangeArrowheads="1" noChangeShapeType="1" noCrop="1"/>
              </p:cNvPicPr>
              <p:nvPr/>
            </p:nvPicPr>
            <p:blipFill>
              <a:blip r:embed="rId6"/>
              <a:stretch>
                <a:fillRect/>
              </a:stretch>
            </p:blipFill>
            <p:spPr>
              <a:xfrm>
                <a:off x="6174712" y="1687338"/>
                <a:ext cx="1512876" cy="2490029"/>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9" name="Google Shape;99;p17"/>
          <p:cNvSpPr txBox="1"/>
          <p:nvPr/>
        </p:nvSpPr>
        <p:spPr>
          <a:xfrm>
            <a:off x="258125" y="4782387"/>
            <a:ext cx="2269008" cy="452725"/>
          </a:xfrm>
          <a:prstGeom prst="rect">
            <a:avLst/>
          </a:prstGeom>
          <a:noFill/>
          <a:ln>
            <a:noFill/>
          </a:ln>
        </p:spPr>
        <p:txBody>
          <a:bodyPr spcFirstLastPara="1" wrap="square" lIns="91425" tIns="91425" rIns="91425" bIns="91425" anchor="t" anchorCtr="0">
            <a:noAutofit/>
          </a:bodyPr>
          <a:lstStyle/>
          <a:p>
            <a:pPr lvl="0">
              <a:buSzPts val="700"/>
            </a:pPr>
            <a:r>
              <a:rPr lang="en-US" sz="600" dirty="0"/>
              <a:t>https://commons.wikimedia.org/wiki/File:%22I_prefer_the_bottled_stuff,%22_said_the_storm_drain._(25565964563).jpg</a:t>
            </a:r>
            <a:endParaRPr sz="600" b="0" i="0" u="none" strike="noStrike" cap="none" dirty="0">
              <a:solidFill>
                <a:srgbClr val="000000"/>
              </a:solidFill>
              <a:sym typeface="Arial"/>
            </a:endParaRPr>
          </a:p>
        </p:txBody>
      </p:sp>
      <p:sp>
        <p:nvSpPr>
          <p:cNvPr id="100" name="Google Shape;100;p17"/>
          <p:cNvSpPr txBox="1"/>
          <p:nvPr/>
        </p:nvSpPr>
        <p:spPr>
          <a:xfrm>
            <a:off x="258125" y="2495275"/>
            <a:ext cx="2486100" cy="1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7"/>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CCCCCC"/>
                </a:solidFill>
                <a:latin typeface="Englebert"/>
                <a:ea typeface="Englebert"/>
                <a:cs typeface="Englebert"/>
                <a:sym typeface="Englebert"/>
              </a:rPr>
              <a:t>S5</a:t>
            </a:r>
            <a:endParaRPr b="0" i="0" u="none" strike="noStrike" cap="none" dirty="0">
              <a:solidFill>
                <a:srgbClr val="CCCCCC"/>
              </a:solidFill>
              <a:latin typeface="Englebert"/>
              <a:ea typeface="Englebert"/>
              <a:cs typeface="Englebert"/>
              <a:sym typeface="Englebert"/>
            </a:endParaRPr>
          </a:p>
        </p:txBody>
      </p:sp>
      <p:sp>
        <p:nvSpPr>
          <p:cNvPr id="102" name="Google Shape;102;p17"/>
          <p:cNvSpPr txBox="1"/>
          <p:nvPr/>
        </p:nvSpPr>
        <p:spPr>
          <a:xfrm>
            <a:off x="2461236" y="2227248"/>
            <a:ext cx="6518357" cy="247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000" b="1" i="0" u="sng" strike="noStrike" cap="none" dirty="0">
                <a:solidFill>
                  <a:srgbClr val="0B5394"/>
                </a:solidFill>
                <a:latin typeface="Englebert"/>
                <a:ea typeface="Englebert"/>
                <a:cs typeface="Englebert"/>
                <a:sym typeface="Englebert"/>
              </a:rPr>
              <a:t>WHAT ARE POLLUTANTS?</a:t>
            </a:r>
            <a:endParaRPr sz="3000" b="1" i="0" u="sng"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2800" b="1" i="0" u="none" strike="noStrike" cap="none" dirty="0">
                <a:solidFill>
                  <a:srgbClr val="0B5394"/>
                </a:solidFill>
                <a:latin typeface="Englebert"/>
                <a:ea typeface="Englebert"/>
                <a:cs typeface="Englebert"/>
                <a:sym typeface="Englebert"/>
              </a:rPr>
              <a:t>Any </a:t>
            </a:r>
            <a:r>
              <a:rPr lang="en-US" sz="2800" b="1" i="0" u="none" strike="noStrike" cap="none" dirty="0">
                <a:solidFill>
                  <a:srgbClr val="0B5394"/>
                </a:solidFill>
                <a:latin typeface="Englebert"/>
                <a:ea typeface="Englebert"/>
                <a:cs typeface="Englebert"/>
                <a:sym typeface="Englebert"/>
              </a:rPr>
              <a:t>substances that can hurt the environment</a:t>
            </a:r>
            <a:r>
              <a:rPr lang="en" sz="2800" b="1" i="0" u="none" strike="noStrike" cap="none" dirty="0">
                <a:solidFill>
                  <a:srgbClr val="0B5394"/>
                </a:solidFill>
                <a:latin typeface="Englebert"/>
                <a:ea typeface="Englebert"/>
                <a:cs typeface="Englebert"/>
                <a:sym typeface="Englebert"/>
              </a:rPr>
              <a:t>.</a:t>
            </a:r>
          </a:p>
          <a:p>
            <a:pPr marL="0" marR="0" lvl="0" indent="0" algn="ctr" rtl="0">
              <a:lnSpc>
                <a:spcPct val="100000"/>
              </a:lnSpc>
              <a:spcBef>
                <a:spcPts val="0"/>
              </a:spcBef>
              <a:spcAft>
                <a:spcPts val="0"/>
              </a:spcAft>
              <a:buClr>
                <a:srgbClr val="000000"/>
              </a:buClr>
              <a:buSzPts val="2400"/>
              <a:buFont typeface="Arial"/>
              <a:buNone/>
            </a:pPr>
            <a:endParaRPr lang="en" sz="2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3000" b="1" i="0" u="sng" strike="noStrike" cap="none" dirty="0">
                <a:solidFill>
                  <a:srgbClr val="0B5394"/>
                </a:solidFill>
                <a:latin typeface="Englebert"/>
                <a:ea typeface="Englebert"/>
                <a:cs typeface="Englebert"/>
                <a:sym typeface="Englebert"/>
              </a:rPr>
              <a:t>WHAT IS STORMWATER POLLUTION?</a:t>
            </a:r>
          </a:p>
          <a:p>
            <a:pPr marL="0" marR="0" lvl="0" indent="0" algn="ctr" rtl="0">
              <a:lnSpc>
                <a:spcPct val="100000"/>
              </a:lnSpc>
              <a:spcBef>
                <a:spcPts val="0"/>
              </a:spcBef>
              <a:spcAft>
                <a:spcPts val="0"/>
              </a:spcAft>
              <a:buClr>
                <a:srgbClr val="000000"/>
              </a:buClr>
              <a:buSzPts val="2400"/>
              <a:buFont typeface="Arial"/>
              <a:buNone/>
            </a:pPr>
            <a:r>
              <a:rPr lang="en-US" sz="2800" b="1" dirty="0">
                <a:solidFill>
                  <a:srgbClr val="0B5394"/>
                </a:solidFill>
                <a:latin typeface="Englebert"/>
                <a:ea typeface="Englebert"/>
                <a:cs typeface="Englebert"/>
                <a:sym typeface="Englebert"/>
              </a:rPr>
              <a:t>Excess</a:t>
            </a:r>
            <a:r>
              <a:rPr lang="en" sz="2800" b="1" dirty="0">
                <a:solidFill>
                  <a:srgbClr val="0B5394"/>
                </a:solidFill>
                <a:latin typeface="Englebert"/>
                <a:ea typeface="Englebert"/>
                <a:cs typeface="Englebert"/>
                <a:sym typeface="Englebert"/>
              </a:rPr>
              <a:t> water that runs down storm drains </a:t>
            </a:r>
          </a:p>
          <a:p>
            <a:pPr marL="0" marR="0" lvl="0" indent="0" algn="ctr" rtl="0">
              <a:lnSpc>
                <a:spcPct val="100000"/>
              </a:lnSpc>
              <a:spcBef>
                <a:spcPts val="0"/>
              </a:spcBef>
              <a:spcAft>
                <a:spcPts val="0"/>
              </a:spcAft>
              <a:buClr>
                <a:srgbClr val="000000"/>
              </a:buClr>
              <a:buSzPts val="2400"/>
              <a:buFont typeface="Arial"/>
              <a:buNone/>
            </a:pPr>
            <a:r>
              <a:rPr lang="en" sz="2800" b="1" dirty="0">
                <a:solidFill>
                  <a:srgbClr val="0B5394"/>
                </a:solidFill>
                <a:latin typeface="Englebert"/>
                <a:ea typeface="Englebert"/>
                <a:cs typeface="Englebert"/>
                <a:sym typeface="Englebert"/>
              </a:rPr>
              <a:t>carrying pollutants from the environment. </a:t>
            </a:r>
            <a:endParaRPr lang="en" sz="28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lang="en" sz="3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30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B5394"/>
              </a:solidFill>
              <a:latin typeface="Englebert"/>
              <a:ea typeface="Englebert"/>
              <a:cs typeface="Englebert"/>
              <a:sym typeface="Englebert"/>
            </a:endParaRPr>
          </a:p>
          <a:p>
            <a:pPr marL="0" marR="0" lvl="0" indent="0" algn="l" rtl="0">
              <a:lnSpc>
                <a:spcPct val="115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BD6EE8A-55C6-4446-A9BD-921C08FD6B48}"/>
              </a:ext>
            </a:extLst>
          </p:cNvPr>
          <p:cNvPicPr>
            <a:picLocks noChangeAspect="1"/>
          </p:cNvPicPr>
          <p:nvPr/>
        </p:nvPicPr>
        <p:blipFill>
          <a:blip r:embed="rId3"/>
          <a:stretch>
            <a:fillRect/>
          </a:stretch>
        </p:blipFill>
        <p:spPr>
          <a:xfrm>
            <a:off x="345162" y="2121915"/>
            <a:ext cx="2047429" cy="2729906"/>
          </a:xfrm>
          <a:prstGeom prst="rect">
            <a:avLst/>
          </a:prstGeom>
        </p:spPr>
      </p:pic>
      <p:pic>
        <p:nvPicPr>
          <p:cNvPr id="5" name="Picture 4">
            <a:extLst>
              <a:ext uri="{FF2B5EF4-FFF2-40B4-BE49-F238E27FC236}">
                <a16:creationId xmlns:a16="http://schemas.microsoft.com/office/drawing/2014/main" id="{D6733448-7773-430B-99ED-854E3E5F1449}"/>
              </a:ext>
            </a:extLst>
          </p:cNvPr>
          <p:cNvPicPr>
            <a:picLocks noChangeAspect="1"/>
          </p:cNvPicPr>
          <p:nvPr/>
        </p:nvPicPr>
        <p:blipFill rotWithShape="1">
          <a:blip r:embed="rId4"/>
          <a:srcRect t="421" r="6935"/>
          <a:stretch/>
        </p:blipFill>
        <p:spPr>
          <a:xfrm>
            <a:off x="345162" y="128174"/>
            <a:ext cx="2953508" cy="1777619"/>
          </a:xfrm>
          <a:prstGeom prst="rect">
            <a:avLst/>
          </a:prstGeom>
        </p:spPr>
      </p:pic>
      <p:sp>
        <p:nvSpPr>
          <p:cNvPr id="6" name="Rectangle 5">
            <a:extLst>
              <a:ext uri="{FF2B5EF4-FFF2-40B4-BE49-F238E27FC236}">
                <a16:creationId xmlns:a16="http://schemas.microsoft.com/office/drawing/2014/main" id="{A4F6896A-8660-41B6-8E8C-1CEB41F104C2}"/>
              </a:ext>
            </a:extLst>
          </p:cNvPr>
          <p:cNvSpPr/>
          <p:nvPr/>
        </p:nvSpPr>
        <p:spPr>
          <a:xfrm>
            <a:off x="345162" y="1871784"/>
            <a:ext cx="2966483" cy="276999"/>
          </a:xfrm>
          <a:prstGeom prst="rect">
            <a:avLst/>
          </a:prstGeom>
        </p:spPr>
        <p:txBody>
          <a:bodyPr wrap="square">
            <a:spAutoFit/>
          </a:bodyPr>
          <a:lstStyle/>
          <a:p>
            <a:r>
              <a:rPr lang="en-US" sz="600" dirty="0"/>
              <a:t>https://www.khon2.com/news/local-news/contractor-caught-dumping-waste-water-down-storm-drain/1025784152</a:t>
            </a:r>
          </a:p>
        </p:txBody>
      </p:sp>
      <p:pic>
        <p:nvPicPr>
          <p:cNvPr id="1026" name="Picture 2" descr="Image result for la county stormwater">
            <a:extLst>
              <a:ext uri="{FF2B5EF4-FFF2-40B4-BE49-F238E27FC236}">
                <a16:creationId xmlns:a16="http://schemas.microsoft.com/office/drawing/2014/main" id="{839A603E-E614-4F16-A8E9-2C33A35D23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49" b="-1"/>
          <a:stretch/>
        </p:blipFill>
        <p:spPr bwMode="auto">
          <a:xfrm>
            <a:off x="4085176" y="128174"/>
            <a:ext cx="2953509" cy="1777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90CC28-1D01-4F39-A752-73D42B6A0E10}"/>
              </a:ext>
            </a:extLst>
          </p:cNvPr>
          <p:cNvSpPr/>
          <p:nvPr/>
        </p:nvSpPr>
        <p:spPr>
          <a:xfrm>
            <a:off x="3993325" y="1893409"/>
            <a:ext cx="3173019" cy="276999"/>
          </a:xfrm>
          <a:prstGeom prst="rect">
            <a:avLst/>
          </a:prstGeom>
        </p:spPr>
        <p:txBody>
          <a:bodyPr wrap="square">
            <a:spAutoFit/>
          </a:bodyPr>
          <a:lstStyle/>
          <a:p>
            <a:r>
              <a:rPr lang="en-US" sz="600" dirty="0"/>
              <a:t>https://www.scpr.org/news/2018/07/17/84816/l-a-county-voters-to-decide-on-new-stormwater-tax/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311700" y="186875"/>
            <a:ext cx="6460200" cy="93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cap="all" dirty="0">
                <a:latin typeface="Englebert"/>
                <a:ea typeface="Englebert"/>
                <a:cs typeface="Englebert"/>
                <a:sym typeface="Englebert"/>
              </a:rPr>
              <a:t>Where does our water come from?</a:t>
            </a:r>
            <a:endParaRPr b="1" cap="all" dirty="0">
              <a:latin typeface="Englebert"/>
              <a:ea typeface="Englebert"/>
              <a:cs typeface="Englebert"/>
              <a:sym typeface="Englebert"/>
            </a:endParaRPr>
          </a:p>
        </p:txBody>
      </p:sp>
      <p:pic>
        <p:nvPicPr>
          <p:cNvPr id="108" name="Google Shape;108;p18"/>
          <p:cNvPicPr preferRelativeResize="0"/>
          <p:nvPr/>
        </p:nvPicPr>
        <p:blipFill>
          <a:blip r:embed="rId3">
            <a:alphaModFix/>
          </a:blip>
          <a:stretch>
            <a:fillRect/>
          </a:stretch>
        </p:blipFill>
        <p:spPr>
          <a:xfrm>
            <a:off x="401575" y="1076750"/>
            <a:ext cx="2068774" cy="2054500"/>
          </a:xfrm>
          <a:prstGeom prst="rect">
            <a:avLst/>
          </a:prstGeom>
          <a:noFill/>
          <a:ln>
            <a:noFill/>
          </a:ln>
        </p:spPr>
      </p:pic>
      <p:pic>
        <p:nvPicPr>
          <p:cNvPr id="109" name="Google Shape;109;p18"/>
          <p:cNvPicPr preferRelativeResize="0"/>
          <p:nvPr/>
        </p:nvPicPr>
        <p:blipFill>
          <a:blip r:embed="rId4">
            <a:alphaModFix/>
          </a:blip>
          <a:stretch>
            <a:fillRect/>
          </a:stretch>
        </p:blipFill>
        <p:spPr>
          <a:xfrm>
            <a:off x="2186700" y="2764570"/>
            <a:ext cx="2068776" cy="2075256"/>
          </a:xfrm>
          <a:prstGeom prst="rect">
            <a:avLst/>
          </a:prstGeom>
          <a:noFill/>
          <a:ln>
            <a:noFill/>
          </a:ln>
        </p:spPr>
      </p:pic>
      <p:pic>
        <p:nvPicPr>
          <p:cNvPr id="110" name="Google Shape;110;p18"/>
          <p:cNvPicPr preferRelativeResize="0"/>
          <p:nvPr/>
        </p:nvPicPr>
        <p:blipFill>
          <a:blip r:embed="rId5">
            <a:alphaModFix/>
          </a:blip>
          <a:stretch>
            <a:fillRect/>
          </a:stretch>
        </p:blipFill>
        <p:spPr>
          <a:xfrm>
            <a:off x="4203200" y="1015000"/>
            <a:ext cx="2017050" cy="2178001"/>
          </a:xfrm>
          <a:prstGeom prst="rect">
            <a:avLst/>
          </a:prstGeom>
          <a:noFill/>
          <a:ln>
            <a:noFill/>
          </a:ln>
        </p:spPr>
      </p:pic>
      <p:pic>
        <p:nvPicPr>
          <p:cNvPr id="111" name="Google Shape;111;p18"/>
          <p:cNvPicPr preferRelativeResize="0"/>
          <p:nvPr/>
        </p:nvPicPr>
        <p:blipFill>
          <a:blip r:embed="rId6">
            <a:alphaModFix/>
          </a:blip>
          <a:stretch>
            <a:fillRect/>
          </a:stretch>
        </p:blipFill>
        <p:spPr>
          <a:xfrm>
            <a:off x="6043375" y="2936600"/>
            <a:ext cx="2618950" cy="1979678"/>
          </a:xfrm>
          <a:prstGeom prst="rect">
            <a:avLst/>
          </a:prstGeom>
          <a:noFill/>
          <a:ln>
            <a:noFill/>
          </a:ln>
        </p:spPr>
      </p:pic>
      <p:sp>
        <p:nvSpPr>
          <p:cNvPr id="112" name="Google Shape;112;p18"/>
          <p:cNvSpPr txBox="1"/>
          <p:nvPr/>
        </p:nvSpPr>
        <p:spPr>
          <a:xfrm>
            <a:off x="8298325" y="1868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6</a:t>
            </a:r>
            <a:endParaRPr b="0" i="0" u="none" strike="noStrike" cap="none" dirty="0">
              <a:solidFill>
                <a:srgbClr val="666666"/>
              </a:solidFill>
              <a:latin typeface="Englebert"/>
              <a:ea typeface="Englebert"/>
              <a:cs typeface="Englebert"/>
              <a:sym typeface="Englebert"/>
            </a:endParaRPr>
          </a:p>
        </p:txBody>
      </p:sp>
      <p:sp>
        <p:nvSpPr>
          <p:cNvPr id="113" name="Google Shape;113;p18"/>
          <p:cNvSpPr txBox="1"/>
          <p:nvPr/>
        </p:nvSpPr>
        <p:spPr>
          <a:xfrm>
            <a:off x="451500" y="3053525"/>
            <a:ext cx="1735200" cy="240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700" dirty="0"/>
              <a:t>https://www.istockphoto.com/vector/water-tap-clip-art-cartoon-illustration-gm186932652-27058811</a:t>
            </a:r>
            <a:endParaRPr sz="700" dirty="0"/>
          </a:p>
        </p:txBody>
      </p:sp>
      <p:sp>
        <p:nvSpPr>
          <p:cNvPr id="114" name="Google Shape;114;p18"/>
          <p:cNvSpPr txBox="1"/>
          <p:nvPr/>
        </p:nvSpPr>
        <p:spPr>
          <a:xfrm>
            <a:off x="2186688" y="4787550"/>
            <a:ext cx="2068800" cy="14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700"/>
              <a:t>http://realclipart.today/clip-art-of-glasses-of-water.html</a:t>
            </a:r>
            <a:endParaRPr sz="700"/>
          </a:p>
        </p:txBody>
      </p:sp>
      <p:sp>
        <p:nvSpPr>
          <p:cNvPr id="115" name="Google Shape;115;p18"/>
          <p:cNvSpPr txBox="1"/>
          <p:nvPr/>
        </p:nvSpPr>
        <p:spPr>
          <a:xfrm rot="-5400000">
            <a:off x="5230825" y="1799150"/>
            <a:ext cx="2037900" cy="237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700"/>
              <a:t>http://www.clipartguide.com/_pages/0511-0901-0516-4420.html</a:t>
            </a:r>
            <a:endParaRPr sz="700"/>
          </a:p>
        </p:txBody>
      </p:sp>
      <p:sp>
        <p:nvSpPr>
          <p:cNvPr id="116" name="Google Shape;116;p18"/>
          <p:cNvSpPr txBox="1"/>
          <p:nvPr/>
        </p:nvSpPr>
        <p:spPr>
          <a:xfrm>
            <a:off x="6075900" y="4787550"/>
            <a:ext cx="2553900" cy="14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700"/>
              <a:t>https://vectortoons.com/product/a-black-woman-taking-out-her-washed-linens-from-the-washer/</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351775" y="2308166"/>
            <a:ext cx="2624000" cy="2400675"/>
          </a:xfrm>
          <a:prstGeom prst="rect">
            <a:avLst/>
          </a:prstGeom>
          <a:noFill/>
          <a:ln>
            <a:noFill/>
          </a:ln>
        </p:spPr>
      </p:pic>
      <p:sp>
        <p:nvSpPr>
          <p:cNvPr id="123" name="Google Shape;123;p19"/>
          <p:cNvSpPr txBox="1"/>
          <p:nvPr/>
        </p:nvSpPr>
        <p:spPr>
          <a:xfrm>
            <a:off x="169978" y="67845"/>
            <a:ext cx="8795259" cy="256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lang="en" sz="3600" b="1" cap="all" dirty="0">
              <a:latin typeface="Englebert"/>
              <a:ea typeface="Englebert"/>
              <a:cs typeface="Englebert"/>
              <a:sym typeface="Englebert"/>
            </a:endParaRPr>
          </a:p>
          <a:p>
            <a:pPr marL="0" lvl="0" indent="0" algn="ctr">
              <a:spcBef>
                <a:spcPts val="0"/>
              </a:spcBef>
              <a:spcAft>
                <a:spcPts val="0"/>
              </a:spcAft>
              <a:buNone/>
            </a:pPr>
            <a:r>
              <a:rPr lang="en" sz="3600" b="1" cap="all" dirty="0">
                <a:latin typeface="Englebert"/>
                <a:ea typeface="Englebert"/>
                <a:cs typeface="Englebert"/>
                <a:sym typeface="Englebert"/>
              </a:rPr>
              <a:t>What happens to the rainwater on the ground? Where does it go?</a:t>
            </a:r>
            <a:endParaRPr sz="3600" b="1" cap="all" dirty="0">
              <a:latin typeface="Englebert"/>
              <a:ea typeface="Englebert"/>
              <a:cs typeface="Englebert"/>
              <a:sym typeface="Englebert"/>
            </a:endParaRPr>
          </a:p>
        </p:txBody>
      </p:sp>
      <p:sp>
        <p:nvSpPr>
          <p:cNvPr id="124" name="Google Shape;124;p19"/>
          <p:cNvSpPr txBox="1"/>
          <p:nvPr/>
        </p:nvSpPr>
        <p:spPr>
          <a:xfrm>
            <a:off x="8298325" y="1281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7</a:t>
            </a:r>
            <a:endParaRPr b="0" i="0" u="none" strike="noStrike" cap="none" dirty="0">
              <a:solidFill>
                <a:srgbClr val="666666"/>
              </a:solidFill>
              <a:latin typeface="Englebert"/>
              <a:ea typeface="Englebert"/>
              <a:cs typeface="Englebert"/>
              <a:sym typeface="Englebert"/>
            </a:endParaRPr>
          </a:p>
        </p:txBody>
      </p:sp>
      <p:pic>
        <p:nvPicPr>
          <p:cNvPr id="125" name="Google Shape;125;p19"/>
          <p:cNvPicPr preferRelativeResize="0"/>
          <p:nvPr/>
        </p:nvPicPr>
        <p:blipFill rotWithShape="1">
          <a:blip r:embed="rId4">
            <a:alphaModFix/>
          </a:blip>
          <a:srcRect l="-249680" t="133110" r="249680" b="-133110"/>
          <a:stretch/>
        </p:blipFill>
        <p:spPr>
          <a:xfrm>
            <a:off x="152400" y="3166975"/>
            <a:ext cx="2533650" cy="1800225"/>
          </a:xfrm>
          <a:prstGeom prst="rect">
            <a:avLst/>
          </a:prstGeom>
          <a:noFill/>
          <a:ln>
            <a:noFill/>
          </a:ln>
        </p:spPr>
      </p:pic>
      <p:sp>
        <p:nvSpPr>
          <p:cNvPr id="127" name="Google Shape;127;p19"/>
          <p:cNvSpPr txBox="1"/>
          <p:nvPr/>
        </p:nvSpPr>
        <p:spPr>
          <a:xfrm>
            <a:off x="278213" y="4621825"/>
            <a:ext cx="2643000" cy="312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https://www.shutterstock.com/image-vector/paper-art-rain-sun-mountain-cloud-655089091</a:t>
            </a:r>
            <a:endParaRPr sz="600" dirty="0"/>
          </a:p>
        </p:txBody>
      </p:sp>
      <p:sp>
        <p:nvSpPr>
          <p:cNvPr id="128" name="Google Shape;128;p19"/>
          <p:cNvSpPr txBox="1"/>
          <p:nvPr/>
        </p:nvSpPr>
        <p:spPr>
          <a:xfrm>
            <a:off x="2975775" y="4639752"/>
            <a:ext cx="3238800" cy="39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solidFill>
                  <a:schemeClr val="tx1"/>
                </a:solidFill>
              </a:rPr>
              <a:t>https://www.dreamstime.com/illustration/forest-scene-rainy-day.html</a:t>
            </a:r>
            <a:endParaRPr sz="600" dirty="0">
              <a:solidFill>
                <a:schemeClr val="tx1"/>
              </a:solidFill>
            </a:endParaRPr>
          </a:p>
        </p:txBody>
      </p:sp>
      <p:pic>
        <p:nvPicPr>
          <p:cNvPr id="130" name="Google Shape;130;p19"/>
          <p:cNvPicPr preferRelativeResize="0"/>
          <p:nvPr/>
        </p:nvPicPr>
        <p:blipFill>
          <a:blip r:embed="rId5">
            <a:alphaModFix/>
          </a:blip>
          <a:stretch>
            <a:fillRect/>
          </a:stretch>
        </p:blipFill>
        <p:spPr>
          <a:xfrm>
            <a:off x="6489576" y="2368081"/>
            <a:ext cx="2413230" cy="2328600"/>
          </a:xfrm>
          <a:prstGeom prst="rect">
            <a:avLst/>
          </a:prstGeom>
          <a:noFill/>
          <a:ln>
            <a:noFill/>
          </a:ln>
        </p:spPr>
      </p:pic>
      <p:sp>
        <p:nvSpPr>
          <p:cNvPr id="131" name="Google Shape;131;p19"/>
          <p:cNvSpPr txBox="1"/>
          <p:nvPr/>
        </p:nvSpPr>
        <p:spPr>
          <a:xfrm>
            <a:off x="6444281" y="4650775"/>
            <a:ext cx="2424300" cy="25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https://www.dreamstime.com/royalty-free-stock-photos-rain-city-image23524878#res170862</a:t>
            </a:r>
            <a:endParaRPr sz="600" dirty="0"/>
          </a:p>
        </p:txBody>
      </p:sp>
      <p:pic>
        <p:nvPicPr>
          <p:cNvPr id="5" name="Picture 4">
            <a:extLst>
              <a:ext uri="{FF2B5EF4-FFF2-40B4-BE49-F238E27FC236}">
                <a16:creationId xmlns:a16="http://schemas.microsoft.com/office/drawing/2014/main" id="{F17F0004-1ADC-4757-972B-098A936C3706}"/>
              </a:ext>
            </a:extLst>
          </p:cNvPr>
          <p:cNvPicPr>
            <a:picLocks noChangeAspect="1"/>
          </p:cNvPicPr>
          <p:nvPr/>
        </p:nvPicPr>
        <p:blipFill>
          <a:blip r:embed="rId6"/>
          <a:stretch>
            <a:fillRect/>
          </a:stretch>
        </p:blipFill>
        <p:spPr>
          <a:xfrm>
            <a:off x="3004947" y="2343661"/>
            <a:ext cx="3439334" cy="23774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311725" y="364850"/>
            <a:ext cx="8520600" cy="759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b="1">
                <a:latin typeface="Englebert"/>
                <a:ea typeface="Englebert"/>
                <a:cs typeface="Englebert"/>
                <a:sym typeface="Englebert"/>
              </a:rPr>
              <a:t>WHAT IS A WATERSHED?</a:t>
            </a:r>
            <a:endParaRPr sz="4800" b="1">
              <a:latin typeface="Englebert"/>
              <a:ea typeface="Englebert"/>
              <a:cs typeface="Englebert"/>
              <a:sym typeface="Englebert"/>
            </a:endParaRPr>
          </a:p>
        </p:txBody>
      </p:sp>
      <p:sp>
        <p:nvSpPr>
          <p:cNvPr id="137" name="Google Shape;137;p20"/>
          <p:cNvSpPr txBox="1">
            <a:spLocks noGrp="1"/>
          </p:cNvSpPr>
          <p:nvPr>
            <p:ph type="body" idx="1"/>
          </p:nvPr>
        </p:nvSpPr>
        <p:spPr>
          <a:xfrm>
            <a:off x="311725" y="1292000"/>
            <a:ext cx="4187100" cy="3380700"/>
          </a:xfrm>
          <a:prstGeom prst="rect">
            <a:avLst/>
          </a:prstGeom>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A watershed is an area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of land that contains a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group of streams and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rivers that all drain into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a single body of water,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such as a larger river, </a:t>
            </a:r>
            <a:endParaRPr sz="3000" b="1" dirty="0">
              <a:solidFill>
                <a:srgbClr val="000000"/>
              </a:solidFill>
              <a:highlight>
                <a:srgbClr val="FFFFFF"/>
              </a:highlight>
              <a:latin typeface="Englebert"/>
              <a:ea typeface="Englebert"/>
              <a:cs typeface="Englebert"/>
              <a:sym typeface="Englebert"/>
            </a:endParaRPr>
          </a:p>
          <a:p>
            <a:pPr marL="0" marR="0" lvl="0" indent="0" algn="ctr" rtl="0">
              <a:lnSpc>
                <a:spcPct val="115000"/>
              </a:lnSpc>
              <a:spcBef>
                <a:spcPts val="0"/>
              </a:spcBef>
              <a:spcAft>
                <a:spcPts val="0"/>
              </a:spcAft>
              <a:buNone/>
            </a:pPr>
            <a:r>
              <a:rPr lang="en" sz="3000" b="1" dirty="0">
                <a:solidFill>
                  <a:srgbClr val="000000"/>
                </a:solidFill>
                <a:highlight>
                  <a:srgbClr val="FFFFFF"/>
                </a:highlight>
                <a:latin typeface="Englebert"/>
                <a:ea typeface="Englebert"/>
                <a:cs typeface="Englebert"/>
                <a:sym typeface="Englebert"/>
              </a:rPr>
              <a:t>a lake, or an ocean. </a:t>
            </a:r>
            <a:endParaRPr sz="3000" b="1" dirty="0">
              <a:latin typeface="Englebert"/>
              <a:ea typeface="Englebert"/>
              <a:cs typeface="Englebert"/>
              <a:sym typeface="Englebert"/>
            </a:endParaRPr>
          </a:p>
        </p:txBody>
      </p:sp>
      <p:sp>
        <p:nvSpPr>
          <p:cNvPr id="138" name="Google Shape;138;p20"/>
          <p:cNvSpPr txBox="1"/>
          <p:nvPr/>
        </p:nvSpPr>
        <p:spPr>
          <a:xfrm>
            <a:off x="3390450" y="694100"/>
            <a:ext cx="3354900" cy="59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39" name="Google Shape;139;p20"/>
          <p:cNvPicPr preferRelativeResize="0"/>
          <p:nvPr/>
        </p:nvPicPr>
        <p:blipFill>
          <a:blip r:embed="rId3">
            <a:alphaModFix/>
          </a:blip>
          <a:stretch>
            <a:fillRect/>
          </a:stretch>
        </p:blipFill>
        <p:spPr>
          <a:xfrm>
            <a:off x="4333700" y="1722675"/>
            <a:ext cx="4625899" cy="2950025"/>
          </a:xfrm>
          <a:prstGeom prst="rect">
            <a:avLst/>
          </a:prstGeom>
          <a:noFill/>
          <a:ln>
            <a:noFill/>
          </a:ln>
        </p:spPr>
      </p:pic>
      <p:sp>
        <p:nvSpPr>
          <p:cNvPr id="140" name="Google Shape;140;p20"/>
          <p:cNvSpPr txBox="1"/>
          <p:nvPr/>
        </p:nvSpPr>
        <p:spPr>
          <a:xfrm>
            <a:off x="8244925" y="2705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FFFFFF"/>
                </a:solidFill>
                <a:latin typeface="Englebert"/>
                <a:ea typeface="Englebert"/>
                <a:cs typeface="Englebert"/>
                <a:sym typeface="Englebert"/>
              </a:rPr>
              <a:t>S</a:t>
            </a:r>
            <a:r>
              <a:rPr lang="en" dirty="0">
                <a:solidFill>
                  <a:srgbClr val="FFFFFF"/>
                </a:solidFill>
                <a:latin typeface="Englebert"/>
                <a:ea typeface="Englebert"/>
                <a:cs typeface="Englebert"/>
                <a:sym typeface="Englebert"/>
              </a:rPr>
              <a:t>8</a:t>
            </a:r>
            <a:endParaRPr b="0" i="0" u="none" strike="noStrike" cap="none" dirty="0">
              <a:solidFill>
                <a:srgbClr val="FFFFFF"/>
              </a:solidFill>
              <a:latin typeface="Englebert"/>
              <a:ea typeface="Englebert"/>
              <a:cs typeface="Englebert"/>
              <a:sym typeface="Englebert"/>
            </a:endParaRPr>
          </a:p>
        </p:txBody>
      </p:sp>
      <p:sp>
        <p:nvSpPr>
          <p:cNvPr id="141" name="Google Shape;141;p20"/>
          <p:cNvSpPr txBox="1"/>
          <p:nvPr/>
        </p:nvSpPr>
        <p:spPr>
          <a:xfrm>
            <a:off x="4333700" y="4591750"/>
            <a:ext cx="4387200" cy="186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http://www.lastormwater.org/about-us/about-watersheds/</a:t>
            </a:r>
            <a:endParaRPr sz="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7FF"/>
        </a:solidFill>
        <a:effectLst/>
      </p:bgPr>
    </p:bg>
    <p:spTree>
      <p:nvGrpSpPr>
        <p:cNvPr id="1" name="Shape 145"/>
        <p:cNvGrpSpPr/>
        <p:nvPr/>
      </p:nvGrpSpPr>
      <p:grpSpPr>
        <a:xfrm>
          <a:off x="0" y="0"/>
          <a:ext cx="0" cy="0"/>
          <a:chOff x="0" y="0"/>
          <a:chExt cx="0" cy="0"/>
        </a:xfrm>
      </p:grpSpPr>
      <p:sp>
        <p:nvSpPr>
          <p:cNvPr id="146" name="Google Shape;146;p21"/>
          <p:cNvSpPr txBox="1"/>
          <p:nvPr/>
        </p:nvSpPr>
        <p:spPr>
          <a:xfrm>
            <a:off x="827575" y="551725"/>
            <a:ext cx="7599600" cy="397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latin typeface="Englebert"/>
                <a:ea typeface="Englebert"/>
                <a:cs typeface="Englebert"/>
                <a:sym typeface="Englebert"/>
              </a:rPr>
              <a:t>INITIAL WATERSHED MODEL</a:t>
            </a:r>
            <a:endParaRPr sz="4000" b="1" dirty="0">
              <a:latin typeface="Englebert"/>
              <a:ea typeface="Englebert"/>
              <a:cs typeface="Englebert"/>
              <a:sym typeface="Englebert"/>
            </a:endParaRPr>
          </a:p>
          <a:p>
            <a:pPr marL="0" lvl="0" indent="0" rtl="0">
              <a:spcBef>
                <a:spcPts val="0"/>
              </a:spcBef>
              <a:spcAft>
                <a:spcPts val="0"/>
              </a:spcAft>
              <a:buNone/>
            </a:pPr>
            <a:r>
              <a:rPr lang="en" sz="3000" b="1" dirty="0">
                <a:latin typeface="Englebert"/>
                <a:ea typeface="Englebert"/>
                <a:cs typeface="Englebert"/>
                <a:sym typeface="Englebert"/>
              </a:rPr>
              <a:t> </a:t>
            </a:r>
            <a:endParaRPr sz="3000" b="1" dirty="0">
              <a:latin typeface="Englebert"/>
              <a:ea typeface="Englebert"/>
              <a:cs typeface="Englebert"/>
              <a:sym typeface="Englebert"/>
            </a:endParaRPr>
          </a:p>
          <a:p>
            <a:pPr marL="457200" lvl="0" indent="-419100" rtl="0">
              <a:spcBef>
                <a:spcPts val="0"/>
              </a:spcBef>
              <a:spcAft>
                <a:spcPts val="0"/>
              </a:spcAft>
              <a:buSzPts val="3000"/>
              <a:buFont typeface="Englebert"/>
              <a:buChar char="-"/>
            </a:pPr>
            <a:r>
              <a:rPr lang="en" sz="3000" b="1" dirty="0">
                <a:latin typeface="Englebert"/>
                <a:ea typeface="Englebert"/>
                <a:cs typeface="Englebert"/>
                <a:sym typeface="Englebert"/>
              </a:rPr>
              <a:t>In your Science Notebook, draw a model of the watershed we just observed. </a:t>
            </a:r>
          </a:p>
          <a:p>
            <a:pPr marL="38100" lvl="0" rtl="0">
              <a:spcBef>
                <a:spcPts val="0"/>
              </a:spcBef>
              <a:spcAft>
                <a:spcPts val="0"/>
              </a:spcAft>
              <a:buSzPts val="3000"/>
            </a:pPr>
            <a:endParaRPr lang="en" sz="3000" b="1" dirty="0">
              <a:latin typeface="Englebert"/>
              <a:ea typeface="Englebert"/>
              <a:cs typeface="Englebert"/>
              <a:sym typeface="Englebert"/>
            </a:endParaRPr>
          </a:p>
          <a:p>
            <a:pPr marL="457200" lvl="0" indent="-419100" rtl="0">
              <a:spcBef>
                <a:spcPts val="0"/>
              </a:spcBef>
              <a:spcAft>
                <a:spcPts val="0"/>
              </a:spcAft>
              <a:buSzPts val="3000"/>
              <a:buFont typeface="Englebert"/>
              <a:buChar char="-"/>
            </a:pPr>
            <a:r>
              <a:rPr lang="en-US" sz="3000" b="1" dirty="0">
                <a:latin typeface="Englebert"/>
                <a:ea typeface="Englebert"/>
                <a:cs typeface="Englebert"/>
                <a:sym typeface="Englebert"/>
              </a:rPr>
              <a:t>Remember </a:t>
            </a:r>
            <a:r>
              <a:rPr lang="en" sz="3000" b="1" dirty="0">
                <a:latin typeface="Englebert"/>
                <a:ea typeface="Englebert"/>
                <a:cs typeface="Englebert"/>
                <a:sym typeface="Englebert"/>
              </a:rPr>
              <a:t>to add labels.</a:t>
            </a:r>
            <a:endParaRPr sz="3000" b="1" dirty="0">
              <a:latin typeface="Englebert"/>
              <a:ea typeface="Englebert"/>
              <a:cs typeface="Englebert"/>
              <a:sym typeface="Englebert"/>
            </a:endParaRPr>
          </a:p>
          <a:p>
            <a:pPr marL="2743200" lvl="0" indent="457200" rtl="0">
              <a:spcBef>
                <a:spcPts val="0"/>
              </a:spcBef>
              <a:spcAft>
                <a:spcPts val="0"/>
              </a:spcAft>
              <a:buNone/>
            </a:pPr>
            <a:endParaRPr sz="30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a:p>
            <a:pPr marL="2743200" lvl="0" indent="457200" rtl="0">
              <a:spcBef>
                <a:spcPts val="0"/>
              </a:spcBef>
              <a:spcAft>
                <a:spcPts val="0"/>
              </a:spcAft>
              <a:buNone/>
            </a:pPr>
            <a:endParaRPr sz="600" b="1" dirty="0">
              <a:latin typeface="Englebert"/>
              <a:ea typeface="Englebert"/>
              <a:cs typeface="Englebert"/>
              <a:sym typeface="Englebert"/>
            </a:endParaRPr>
          </a:p>
        </p:txBody>
      </p:sp>
      <p:sp>
        <p:nvSpPr>
          <p:cNvPr id="147" name="Google Shape;147;p21"/>
          <p:cNvSpPr txBox="1"/>
          <p:nvPr/>
        </p:nvSpPr>
        <p:spPr>
          <a:xfrm>
            <a:off x="8182650" y="234975"/>
            <a:ext cx="534000" cy="2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dirty="0">
                <a:solidFill>
                  <a:srgbClr val="666666"/>
                </a:solidFill>
                <a:latin typeface="Englebert"/>
                <a:ea typeface="Englebert"/>
                <a:cs typeface="Englebert"/>
                <a:sym typeface="Englebert"/>
              </a:rPr>
              <a:t>S</a:t>
            </a:r>
            <a:r>
              <a:rPr lang="en" dirty="0">
                <a:solidFill>
                  <a:srgbClr val="666666"/>
                </a:solidFill>
                <a:latin typeface="Englebert"/>
                <a:ea typeface="Englebert"/>
                <a:cs typeface="Englebert"/>
                <a:sym typeface="Englebert"/>
              </a:rPr>
              <a:t>9</a:t>
            </a:r>
            <a:endParaRPr b="0" i="0" u="none" strike="noStrike" cap="none" dirty="0">
              <a:solidFill>
                <a:srgbClr val="666666"/>
              </a:solidFill>
              <a:latin typeface="Englebert"/>
              <a:ea typeface="Englebert"/>
              <a:cs typeface="Englebert"/>
              <a:sym typeface="Englebert"/>
            </a:endParaRPr>
          </a:p>
        </p:txBody>
      </p:sp>
      <p:pic>
        <p:nvPicPr>
          <p:cNvPr id="148" name="Google Shape;148;p21"/>
          <p:cNvPicPr preferRelativeResize="0"/>
          <p:nvPr/>
        </p:nvPicPr>
        <p:blipFill>
          <a:blip r:embed="rId3">
            <a:alphaModFix/>
          </a:blip>
          <a:stretch>
            <a:fillRect/>
          </a:stretch>
        </p:blipFill>
        <p:spPr>
          <a:xfrm>
            <a:off x="5701263" y="2191345"/>
            <a:ext cx="2885400" cy="1955308"/>
          </a:xfrm>
          <a:prstGeom prst="rect">
            <a:avLst/>
          </a:prstGeom>
          <a:noFill/>
          <a:ln>
            <a:solidFill>
              <a:schemeClr val="tx1"/>
            </a:solidFill>
          </a:ln>
        </p:spPr>
      </p:pic>
      <p:sp>
        <p:nvSpPr>
          <p:cNvPr id="5" name="Google Shape;81;p15">
            <a:extLst>
              <a:ext uri="{FF2B5EF4-FFF2-40B4-BE49-F238E27FC236}">
                <a16:creationId xmlns:a16="http://schemas.microsoft.com/office/drawing/2014/main" id="{CD389609-8CA5-47B2-84A7-4366CECAEF46}"/>
              </a:ext>
            </a:extLst>
          </p:cNvPr>
          <p:cNvSpPr txBox="1"/>
          <p:nvPr/>
        </p:nvSpPr>
        <p:spPr>
          <a:xfrm>
            <a:off x="5586536" y="4057203"/>
            <a:ext cx="4117200" cy="277200"/>
          </a:xfrm>
          <a:prstGeom prst="rect">
            <a:avLst/>
          </a:prstGeom>
          <a:noFill/>
          <a:ln>
            <a:noFill/>
          </a:ln>
        </p:spPr>
        <p:txBody>
          <a:bodyPr spcFirstLastPara="1" wrap="square" lIns="91425" tIns="91425" rIns="91425" bIns="91425" anchor="t" anchorCtr="0">
            <a:noAutofit/>
          </a:bodyPr>
          <a:lstStyle/>
          <a:p>
            <a:pPr lvl="0">
              <a:buSzPts val="600"/>
            </a:pPr>
            <a:r>
              <a:rPr lang="en" sz="600" b="1" dirty="0">
                <a:latin typeface="+mn-lt"/>
                <a:ea typeface="Englebert"/>
                <a:cs typeface="Englebert"/>
                <a:sym typeface="Englebert"/>
              </a:rPr>
              <a:t> http://www.capeatlantic.org/Poster_Contest_.html</a:t>
            </a:r>
            <a:endParaRPr sz="600" b="1" i="0" u="none" strike="noStrike" cap="none" dirty="0">
              <a:solidFill>
                <a:srgbClr val="000000"/>
              </a:solidFill>
              <a:latin typeface="+mn-lt"/>
              <a:sym typeface="Arial"/>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828</Words>
  <Application>Microsoft Office PowerPoint</Application>
  <PresentationFormat>On-screen Show (16:9)</PresentationFormat>
  <Paragraphs>154</Paragraphs>
  <Slides>21</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Englebert</vt:lpstr>
      <vt:lpstr>Roboto</vt:lpstr>
      <vt:lpstr>Arial</vt:lpstr>
      <vt:lpstr>Calibri</vt:lpstr>
      <vt:lpstr>Merriweather</vt:lpstr>
      <vt:lpstr>Anton</vt:lpstr>
      <vt:lpstr>Paradigm</vt:lpstr>
      <vt:lpstr>1_Paradigm</vt:lpstr>
      <vt:lpstr>PowerPoint Presentation</vt:lpstr>
      <vt:lpstr>WHAT IS WRONG WITH THIS PICTURE?</vt:lpstr>
      <vt:lpstr>PowerPoint Presentation</vt:lpstr>
      <vt:lpstr>PowerPoint Presentation</vt:lpstr>
      <vt:lpstr>PowerPoint Presentation</vt:lpstr>
      <vt:lpstr>Where does our water come from?</vt:lpstr>
      <vt:lpstr>PowerPoint Presentation</vt:lpstr>
      <vt:lpstr>WHAT IS A 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STORMWATER POLLUTION? Excess water that runs down  storm drain inlets (or catch basins) carrying  pollutants from the environment.  </vt:lpstr>
      <vt:lpstr>ALL THE WAY TO THE OCEAN</vt:lpstr>
      <vt:lpstr>SCHOOL COMMUNITY FIELD TRIP</vt:lpstr>
      <vt:lpstr>PowerPoint Presentation</vt:lpstr>
      <vt:lpstr>FIELD TRIP DISCUSSION QUESTIONS  How many storm drain inlets/catch basins did we see? What types of waste or pollutants did you notice on our streets? What do you think will happen to all the waste we found?</vt:lpstr>
      <vt:lpstr>PUBLIC SERVICE ANNOUNCEMENT:  “How to Prevent Stormwater Pollution”   With a group, write a letter, draw a poster or put on a play  that will raise community awareness about keeping the  streets clean so water pollution doesn’t happen.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Pollution</dc:title>
  <dc:creator>Emily Jerome</dc:creator>
  <cp:lastModifiedBy>Emily Jerome</cp:lastModifiedBy>
  <cp:revision>23</cp:revision>
  <dcterms:modified xsi:type="dcterms:W3CDTF">2018-11-29T00:29:52Z</dcterms:modified>
</cp:coreProperties>
</file>